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94" r:id="rId3"/>
    <p:sldId id="295" r:id="rId4"/>
    <p:sldId id="261" r:id="rId5"/>
    <p:sldId id="258" r:id="rId6"/>
    <p:sldId id="256" r:id="rId7"/>
    <p:sldId id="263" r:id="rId8"/>
    <p:sldId id="259" r:id="rId9"/>
    <p:sldId id="260" r:id="rId10"/>
    <p:sldId id="266" r:id="rId11"/>
    <p:sldId id="268" r:id="rId12"/>
    <p:sldId id="272" r:id="rId13"/>
    <p:sldId id="264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1" r:id="rId25"/>
    <p:sldId id="284" r:id="rId26"/>
    <p:sldId id="285" r:id="rId27"/>
    <p:sldId id="288" r:id="rId28"/>
    <p:sldId id="287" r:id="rId29"/>
    <p:sldId id="286" r:id="rId30"/>
    <p:sldId id="265" r:id="rId31"/>
    <p:sldId id="269" r:id="rId32"/>
    <p:sldId id="270" r:id="rId33"/>
    <p:sldId id="271" r:id="rId34"/>
    <p:sldId id="289" r:id="rId35"/>
    <p:sldId id="290" r:id="rId36"/>
    <p:sldId id="292" r:id="rId37"/>
    <p:sldId id="291" r:id="rId38"/>
    <p:sldId id="29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61" autoAdjust="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36A10-59A8-4B58-93B9-A1D876393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005E4D-A9E2-410D-8E2E-8C68D1AB7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5B2DCF-12B8-4AB2-8381-482F30E9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FBD6BF-8A1B-4098-857C-EAD2378F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48B3A-4ABF-4A52-8F97-950192F7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0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3287B-DA06-45A3-BA68-B3E2F11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7B8252-68D5-4E3F-B826-5EDF12CC8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000BCB-798B-4E0C-B3A3-F9DEA35F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0C227-BD87-418D-968C-97B3DAFB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1E3713-A20B-4988-BB90-58822BBD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322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26080B-343D-44E2-8F10-65851DB77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919268-E1C3-4F40-88D5-2CEA0B5E4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BA51A-992D-4FA8-907E-682C71DA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0E5D3-4B7B-40AB-9F0D-3D053193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8990D-DEC0-4584-8D8E-CCC42595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72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AC167-81A5-4AE2-BE19-4456B2213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D647E6-820C-4878-99E7-42219D9C8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6754C5-539D-459D-95B0-18C9DC35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FE641D-2993-48E9-B3EC-F7167703970C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1C61A-A990-4E04-8004-DA1E828A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F0BC5-FA06-4A5B-B17A-B4E182054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39833-5FB0-425E-8302-C55275E49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052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FF59E-904E-42E1-B3A1-2455997E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910702-8D9A-4FB0-B66E-3CF7EFC0D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EBE34B-C2D7-4038-9BC9-F9620D1E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FE641D-2993-48E9-B3EC-F7167703970C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BA3089-8E11-4EBF-A3FB-2C772A35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9D90AB-F795-43ED-B3D9-31BF4A9F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39833-5FB0-425E-8302-C55275E49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553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63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CE533B-2C40-4C36-9AB2-4C1FED498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FE641D-2993-48E9-B3EC-F7167703970C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87CE52-4985-4C3B-9D84-D8B3F39F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42FCF9-1C42-4495-A12C-2949BFF9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39833-5FB0-425E-8302-C55275E49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740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214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阿里巴巴普惠体 M" panose="00020600040101010101" pitchFamily="18" charset="-122"/>
              </a:rPr>
              <a:t>思源黑体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阿里巴巴普惠体 M" panose="00020600040101010101" pitchFamily="18" charset="-122"/>
              </a:rPr>
              <a:t>CN Regular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阿里巴巴普惠体 M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优设标题黑"/>
                <a:ea typeface="优设标题黑"/>
                <a:cs typeface="阿里巴巴普惠体 M" panose="00020600040101010101" pitchFamily="18" charset="-122"/>
              </a:rPr>
              <a:t>优设标题黑、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阿里巴巴普惠体 M" panose="00020600040101010101" pitchFamily="18" charset="-122"/>
              </a:rPr>
              <a:t>思源黑体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阿里巴巴普惠体 M" panose="00020600040101010101" pitchFamily="18" charset="-122"/>
              </a:rPr>
              <a:t>CN Regular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阿里巴巴普惠体 M" panose="00020600040101010101" pitchFamily="18" charset="-122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811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ABE1D-4767-41E9-9197-C4FD43F1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4E06A2-E327-4BAD-83D3-5319B19C5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756826-15B6-402D-A281-727CF01B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B3673-2432-4922-8EB1-6F232C03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AF6394-BDE2-4171-BD90-77344785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57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78CB2-E29D-4F2C-AB2B-F81F548C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45E9EF-3010-4C16-8679-76C17771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F91F3A-C806-47B2-ABCA-A181C651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FDC51-491A-43D8-B63B-C946C2A1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586C82-C1E9-44A5-BFCB-A38C3B66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88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32F12-D97B-460F-AA49-5A590227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24353-6205-45FF-8964-DD6A0369E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97E40F-6310-430C-87D1-F833DB558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CFE36C-76C7-4468-A6D3-71076124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94BEB0-A57D-4542-A9EC-4BCABFD6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6182E1-E9B5-43E0-92CC-D97F488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42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8FDE6-3C1D-4F92-89C7-6A0964A2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474615-9783-4B25-86FE-AE1F09301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71D261-5081-46F0-8E6F-75915CDA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4BF082-249C-465D-9DE6-630695821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74B989-4C8E-4AD9-BC68-F41BDB2E4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51DCA84-D7B2-4AE3-9755-D4A4A9D0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B25D2E-3555-40E6-9709-3FCAEE5A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81DA8A-2D76-4944-8F1D-E2E019D6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1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56D2A-658F-48C4-9E69-D63C0A9A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3FC34F-572D-4F23-95D9-8B78F8AC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6C18D3-4AF9-49D2-A026-840D05F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9CF4DD-5DF2-4B1D-B84A-124FCF9F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12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A6491C-3008-4E94-9ED9-72A7C859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1C08A1-1A8E-4C2B-8E19-3180BAE3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9B6814-D920-4CDB-8AB0-1491F159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9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524DB-C262-4394-A715-12312FE13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5CB077-2BE8-46A2-9CD1-264196BE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BA65CA-AE2D-4E6F-A5A9-A27A5A14E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6607E8-E057-4DD4-AC91-8A9E2BAF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B14D3B-9354-4E4F-812D-6BA26F8E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9F9E7A-DF80-4102-8C73-0F62F380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03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32C38-3FAB-44FC-B503-5288E227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BB9788-E7C4-45BF-8A9C-07AD99212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F47D94-AD07-4A32-A149-6E7EF5793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25D3D8-6117-4194-A1F4-F11FE663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C7AFD8-A9EF-460F-ADB3-A3EB7C5C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6E02D8-1F6F-40C3-B8E7-D2FE13CA7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72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123D2C-A29D-4E50-BFA5-DE9C5349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A20EE-CC7B-41F4-945E-94B72203F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9144E-732F-465A-9875-4134B0B13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0D017-E0A2-4524-8D55-72FFC0EAA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98DB7-786E-4222-A4B4-837A74BDC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7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CE1572AC-9FBA-4D19-929F-E5CB134075F3}"/>
              </a:ext>
            </a:extLst>
          </p:cNvPr>
          <p:cNvSpPr/>
          <p:nvPr userDrawn="1"/>
        </p:nvSpPr>
        <p:spPr>
          <a:xfrm>
            <a:off x="4953000" y="-16197943"/>
            <a:ext cx="22860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A0A4A66-EA8F-4CBC-B07A-0E58D9242F89}"/>
              </a:ext>
            </a:extLst>
          </p:cNvPr>
          <p:cNvSpPr/>
          <p:nvPr userDrawn="1"/>
        </p:nvSpPr>
        <p:spPr>
          <a:xfrm>
            <a:off x="37087628" y="2286000"/>
            <a:ext cx="22860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95981B-90BE-474E-B7EE-AAA1A1E371A2}"/>
              </a:ext>
            </a:extLst>
          </p:cNvPr>
          <p:cNvSpPr/>
          <p:nvPr userDrawn="1"/>
        </p:nvSpPr>
        <p:spPr>
          <a:xfrm>
            <a:off x="4953000" y="20051486"/>
            <a:ext cx="22860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E65F6CD-DBFB-43F9-A965-0044EE839C93}"/>
              </a:ext>
            </a:extLst>
          </p:cNvPr>
          <p:cNvSpPr/>
          <p:nvPr userDrawn="1"/>
        </p:nvSpPr>
        <p:spPr>
          <a:xfrm>
            <a:off x="-24046544" y="2286000"/>
            <a:ext cx="22860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34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image" Target="../media/image4.png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slideLayout" Target="../slideLayouts/slideLayout16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image" Target="../media/image2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microsoft.com/office/2007/relationships/hdphoto" Target="../media/hdphoto1.wdp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2.wdp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图片包含 游戏机, 餐具, 碗, 杯子&#10;&#10;描述已自动生成">
            <a:extLst>
              <a:ext uri="{FF2B5EF4-FFF2-40B4-BE49-F238E27FC236}">
                <a16:creationId xmlns:a16="http://schemas.microsoft.com/office/drawing/2014/main" id="{F4A25710-B15F-4E94-B722-DF82E89F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3" r="9476" b="8758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D1F31101-CC16-4748-B621-1B6BD9306088}"/>
              </a:ext>
            </a:extLst>
          </p:cNvPr>
          <p:cNvSpPr/>
          <p:nvPr/>
        </p:nvSpPr>
        <p:spPr>
          <a:xfrm>
            <a:off x="1589521" y="-3518"/>
            <a:ext cx="10596136" cy="6858000"/>
          </a:xfrm>
          <a:prstGeom prst="rect">
            <a:avLst/>
          </a:prstGeom>
          <a:gradFill>
            <a:gsLst>
              <a:gs pos="0">
                <a:srgbClr val="104F55">
                  <a:alpha val="0"/>
                </a:srgbClr>
              </a:gs>
              <a:gs pos="85000">
                <a:srgbClr val="1334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551E057F-E77D-42E9-8F9E-619B955DEE55}"/>
              </a:ext>
            </a:extLst>
          </p:cNvPr>
          <p:cNvSpPr/>
          <p:nvPr/>
        </p:nvSpPr>
        <p:spPr>
          <a:xfrm rot="16200000">
            <a:off x="10484246" y="5142190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平行四边形 164">
            <a:extLst>
              <a:ext uri="{FF2B5EF4-FFF2-40B4-BE49-F238E27FC236}">
                <a16:creationId xmlns:a16="http://schemas.microsoft.com/office/drawing/2014/main" id="{4089ADCD-9952-4912-B0C3-DDDFAA2960EB}"/>
              </a:ext>
            </a:extLst>
          </p:cNvPr>
          <p:cNvSpPr/>
          <p:nvPr/>
        </p:nvSpPr>
        <p:spPr>
          <a:xfrm>
            <a:off x="8351545" y="371336"/>
            <a:ext cx="3450940" cy="50477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/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4905516-D714-4D82-AF6D-ACF4B0A0BAFB}"/>
              </a:ext>
            </a:extLst>
          </p:cNvPr>
          <p:cNvGrpSpPr/>
          <p:nvPr/>
        </p:nvGrpSpPr>
        <p:grpSpPr>
          <a:xfrm>
            <a:off x="5534719" y="4533427"/>
            <a:ext cx="3978485" cy="349647"/>
            <a:chOff x="1825930" y="4341452"/>
            <a:chExt cx="3826959" cy="33633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E7B84C9-7EF0-46A8-8945-C315CC4E1AF5}"/>
                </a:ext>
              </a:extLst>
            </p:cNvPr>
            <p:cNvGrpSpPr/>
            <p:nvPr/>
          </p:nvGrpSpPr>
          <p:grpSpPr>
            <a:xfrm>
              <a:off x="1825930" y="4341452"/>
              <a:ext cx="2918207" cy="171443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1A7E7E4A-2A20-4EC3-8552-B13C87BD4F7C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id="{4001D172-F74F-4832-A018-0753CC15A4E8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525EE67-0C9A-42E4-958B-595E911EF0A9}"/>
                </a:ext>
              </a:extLst>
            </p:cNvPr>
            <p:cNvGrpSpPr/>
            <p:nvPr/>
          </p:nvGrpSpPr>
          <p:grpSpPr>
            <a:xfrm>
              <a:off x="2734682" y="4452881"/>
              <a:ext cx="2918207" cy="224901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50" name="平行四边形 49">
                <a:extLst>
                  <a:ext uri="{FF2B5EF4-FFF2-40B4-BE49-F238E27FC236}">
                    <a16:creationId xmlns:a16="http://schemas.microsoft.com/office/drawing/2014/main" id="{CB59F40F-F329-41C9-B5E6-306BB98E2D8B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EBCEFF4E-CE95-49B6-8DBA-09B3CB1302E7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9CBE22D-3F74-451E-B2FB-080B02A8127F}"/>
              </a:ext>
            </a:extLst>
          </p:cNvPr>
          <p:cNvGrpSpPr/>
          <p:nvPr/>
        </p:nvGrpSpPr>
        <p:grpSpPr>
          <a:xfrm>
            <a:off x="715538" y="2234908"/>
            <a:ext cx="3916605" cy="322064"/>
            <a:chOff x="2575307" y="2285041"/>
            <a:chExt cx="3701668" cy="258869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666EC30-3485-4F6A-AA59-240742985B20}"/>
                </a:ext>
              </a:extLst>
            </p:cNvPr>
            <p:cNvGrpSpPr/>
            <p:nvPr/>
          </p:nvGrpSpPr>
          <p:grpSpPr>
            <a:xfrm>
              <a:off x="3358768" y="2285041"/>
              <a:ext cx="2918207" cy="171443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id="{9C83E16F-7A65-456B-8400-E627BE9246AD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724BB5D4-0E3F-4FEB-AC4D-197D44105EB4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EAC93D8-2D70-4E2D-A351-CEE97DD2A902}"/>
                </a:ext>
              </a:extLst>
            </p:cNvPr>
            <p:cNvGrpSpPr/>
            <p:nvPr/>
          </p:nvGrpSpPr>
          <p:grpSpPr>
            <a:xfrm>
              <a:off x="2575307" y="2372467"/>
              <a:ext cx="2918207" cy="171443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54" name="平行四边形 53">
                <a:extLst>
                  <a:ext uri="{FF2B5EF4-FFF2-40B4-BE49-F238E27FC236}">
                    <a16:creationId xmlns:a16="http://schemas.microsoft.com/office/drawing/2014/main" id="{F0AF2D07-551F-422F-BC65-6FF91A62E496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29880CB5-0E1B-4F71-898A-30F1711F31DE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374191A-CEDC-418D-900A-0E5F92C85B71}"/>
              </a:ext>
            </a:extLst>
          </p:cNvPr>
          <p:cNvGrpSpPr/>
          <p:nvPr/>
        </p:nvGrpSpPr>
        <p:grpSpPr>
          <a:xfrm>
            <a:off x="2804990" y="4461061"/>
            <a:ext cx="3033752" cy="178231"/>
            <a:chOff x="12334874" y="4932177"/>
            <a:chExt cx="2918207" cy="276092"/>
          </a:xfrm>
          <a:scene3d>
            <a:camera prst="perspectiveLeft">
              <a:rot lat="0" lon="1200000" rev="0"/>
            </a:camera>
            <a:lightRig rig="threePt" dir="t"/>
          </a:scene3d>
        </p:grpSpPr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90C09CF4-0B70-4BFB-9197-7D1E7BED7BE4}"/>
                </a:ext>
              </a:extLst>
            </p:cNvPr>
            <p:cNvSpPr/>
            <p:nvPr/>
          </p:nvSpPr>
          <p:spPr>
            <a:xfrm>
              <a:off x="12334874" y="5162550"/>
              <a:ext cx="2822957" cy="45719"/>
            </a:xfrm>
            <a:prstGeom prst="parallelogram">
              <a:avLst/>
            </a:prstGeom>
            <a:noFill/>
            <a:ln>
              <a:gradFill>
                <a:gsLst>
                  <a:gs pos="42000">
                    <a:srgbClr val="04C8F8">
                      <a:alpha val="0"/>
                    </a:srgbClr>
                  </a:gs>
                  <a:gs pos="100000">
                    <a:srgbClr val="28C365">
                      <a:alpha val="40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1B9AAE1D-1A30-46C1-B308-4CA1B911C15B}"/>
                </a:ext>
              </a:extLst>
            </p:cNvPr>
            <p:cNvSpPr/>
            <p:nvPr/>
          </p:nvSpPr>
          <p:spPr>
            <a:xfrm>
              <a:off x="12430124" y="4932177"/>
              <a:ext cx="2822957" cy="230373"/>
            </a:xfrm>
            <a:prstGeom prst="parallelogram">
              <a:avLst/>
            </a:prstGeom>
            <a:gradFill>
              <a:gsLst>
                <a:gs pos="33000">
                  <a:srgbClr val="28C365">
                    <a:alpha val="0"/>
                  </a:srgbClr>
                </a:gs>
                <a:gs pos="83000">
                  <a:srgbClr val="04C8F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F037C33-24E3-471B-B9D3-BECDE788AA31}"/>
              </a:ext>
            </a:extLst>
          </p:cNvPr>
          <p:cNvGrpSpPr/>
          <p:nvPr/>
        </p:nvGrpSpPr>
        <p:grpSpPr>
          <a:xfrm rot="21540000">
            <a:off x="7173238" y="1857156"/>
            <a:ext cx="4481891" cy="443546"/>
            <a:chOff x="7323426" y="2001991"/>
            <a:chExt cx="4311192" cy="426653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07E6700-C489-4C4E-BE4A-7EC45B6C8728}"/>
                </a:ext>
              </a:extLst>
            </p:cNvPr>
            <p:cNvGrpSpPr/>
            <p:nvPr/>
          </p:nvGrpSpPr>
          <p:grpSpPr>
            <a:xfrm>
              <a:off x="8203108" y="2001991"/>
              <a:ext cx="3431510" cy="288842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66" name="平行四边形 65">
                <a:extLst>
                  <a:ext uri="{FF2B5EF4-FFF2-40B4-BE49-F238E27FC236}">
                    <a16:creationId xmlns:a16="http://schemas.microsoft.com/office/drawing/2014/main" id="{BED33166-A0E0-406B-99A3-3C74ABB14EC4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133FA442-E2EF-4984-938C-98B776CF28C0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BD994ED2-3E3F-446A-8405-B8DE43809EEB}"/>
                </a:ext>
              </a:extLst>
            </p:cNvPr>
            <p:cNvGrpSpPr/>
            <p:nvPr/>
          </p:nvGrpSpPr>
          <p:grpSpPr>
            <a:xfrm>
              <a:off x="7323426" y="2139802"/>
              <a:ext cx="3431510" cy="288842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69" name="平行四边形 68">
                <a:extLst>
                  <a:ext uri="{FF2B5EF4-FFF2-40B4-BE49-F238E27FC236}">
                    <a16:creationId xmlns:a16="http://schemas.microsoft.com/office/drawing/2014/main" id="{7E38414B-CF35-4226-B87E-81D307DE4743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59FF2464-D60F-44E8-BB87-E7EE41EACC94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1C8A9343-2098-4FDB-AA78-7EC6D82B5BB0}"/>
              </a:ext>
            </a:extLst>
          </p:cNvPr>
          <p:cNvGrpSpPr/>
          <p:nvPr/>
        </p:nvGrpSpPr>
        <p:grpSpPr>
          <a:xfrm>
            <a:off x="10983317" y="4179592"/>
            <a:ext cx="121374" cy="621681"/>
            <a:chOff x="12831055" y="4150092"/>
            <a:chExt cx="65986" cy="1324607"/>
          </a:xfrm>
        </p:grpSpPr>
        <p:cxnSp>
          <p:nvCxnSpPr>
            <p:cNvPr id="1029" name="直接连接符 1028">
              <a:extLst>
                <a:ext uri="{FF2B5EF4-FFF2-40B4-BE49-F238E27FC236}">
                  <a16:creationId xmlns:a16="http://schemas.microsoft.com/office/drawing/2014/main" id="{AAEEED64-8F26-4309-8814-FCE6D9E0211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F8EB8B85-F81B-4D91-A86F-7C827DBFA456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8401EA36-93D2-46D4-AA80-B3CD21AFF017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688B546-A547-4C8B-83B1-DC3CD2799AD2}"/>
              </a:ext>
            </a:extLst>
          </p:cNvPr>
          <p:cNvGrpSpPr/>
          <p:nvPr/>
        </p:nvGrpSpPr>
        <p:grpSpPr>
          <a:xfrm>
            <a:off x="9001087" y="3822314"/>
            <a:ext cx="121374" cy="621681"/>
            <a:chOff x="12831055" y="4150092"/>
            <a:chExt cx="65986" cy="1324607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1180280F-EC4A-49CE-8590-EF4D06B019D1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E6F6FD10-BF1E-473A-8849-D0D4789CCD14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685332BF-7A87-464E-A183-B73408F1F63F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7DDF8AD1-EA65-4638-9D1F-79B66B616878}"/>
              </a:ext>
            </a:extLst>
          </p:cNvPr>
          <p:cNvGrpSpPr/>
          <p:nvPr/>
        </p:nvGrpSpPr>
        <p:grpSpPr>
          <a:xfrm>
            <a:off x="11098102" y="3938438"/>
            <a:ext cx="121374" cy="621681"/>
            <a:chOff x="12831055" y="4150092"/>
            <a:chExt cx="65986" cy="1324607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94947F3-DB9D-4069-8278-9A3B30548CA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AA0AC587-7817-4ADC-A711-BA52F3B6FD55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3BB5968C-A4C6-47B3-9AC1-4E221A37E302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EB73A64-D146-4B7E-A51C-B02126B77E31}"/>
              </a:ext>
            </a:extLst>
          </p:cNvPr>
          <p:cNvGrpSpPr/>
          <p:nvPr/>
        </p:nvGrpSpPr>
        <p:grpSpPr>
          <a:xfrm>
            <a:off x="9202071" y="3972365"/>
            <a:ext cx="121374" cy="621681"/>
            <a:chOff x="12831055" y="4150092"/>
            <a:chExt cx="65986" cy="1324607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A03AC4C1-C2AA-4859-9161-D19070D803E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6BBB7FCF-B1E6-48C6-B5C2-E21EC03F3B61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5E4E3BF2-5D7B-4B6F-A4F9-3EA45E948C7C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C8705EA9-427F-4DA8-B6D8-43F841D559E2}"/>
              </a:ext>
            </a:extLst>
          </p:cNvPr>
          <p:cNvGrpSpPr/>
          <p:nvPr/>
        </p:nvGrpSpPr>
        <p:grpSpPr>
          <a:xfrm flipH="1">
            <a:off x="2034252" y="3875331"/>
            <a:ext cx="236159" cy="862835"/>
            <a:chOff x="2261066" y="4003797"/>
            <a:chExt cx="236159" cy="862835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D9A6C14E-D03A-4DC3-9C8E-07AB0AA7670C}"/>
                </a:ext>
              </a:extLst>
            </p:cNvPr>
            <p:cNvGrpSpPr/>
            <p:nvPr/>
          </p:nvGrpSpPr>
          <p:grpSpPr>
            <a:xfrm>
              <a:off x="2261066" y="4244951"/>
              <a:ext cx="121374" cy="621681"/>
              <a:chOff x="12831055" y="4150092"/>
              <a:chExt cx="65986" cy="1324607"/>
            </a:xfrm>
          </p:grpSpPr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DB0BB7A2-6029-452C-8540-718D927900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8160" y="4150092"/>
                <a:ext cx="0" cy="883071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49799940-C349-47A7-9950-6EFF36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97041" y="4440921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7AE7A227-1029-4CC9-B687-28EE85AE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31055" y="4591627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D7000F3E-159B-4210-A7D0-B3B5917DDA4D}"/>
                </a:ext>
              </a:extLst>
            </p:cNvPr>
            <p:cNvGrpSpPr/>
            <p:nvPr/>
          </p:nvGrpSpPr>
          <p:grpSpPr>
            <a:xfrm>
              <a:off x="2375851" y="4003797"/>
              <a:ext cx="121374" cy="621681"/>
              <a:chOff x="12831055" y="4150092"/>
              <a:chExt cx="65986" cy="1324607"/>
            </a:xfrm>
          </p:grpSpPr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6E7A4C7B-1227-437E-88CB-9D6FDEAC5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8160" y="4150092"/>
                <a:ext cx="0" cy="883071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7DE969FA-C4DC-47F6-8A3A-A3A9B0D3D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97041" y="4440921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4C7876EC-5DA4-4C0C-8C4A-F6D147C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31055" y="4591627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4A702B18-2CAC-4814-9973-46395413DD34}"/>
              </a:ext>
            </a:extLst>
          </p:cNvPr>
          <p:cNvGrpSpPr/>
          <p:nvPr/>
        </p:nvGrpSpPr>
        <p:grpSpPr>
          <a:xfrm>
            <a:off x="2345527" y="4182893"/>
            <a:ext cx="121374" cy="621681"/>
            <a:chOff x="12831055" y="4150092"/>
            <a:chExt cx="65986" cy="1324607"/>
          </a:xfrm>
        </p:grpSpPr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FAE5A3BB-3013-494C-8A42-30E091FB792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A20F4085-A1C4-439A-BB80-0B89AB282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FE14233-F8A9-4607-AF45-947E57509EC3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BB2CFDD1-7942-428E-A6F0-555F4A7916CB}"/>
              </a:ext>
            </a:extLst>
          </p:cNvPr>
          <p:cNvGrpSpPr/>
          <p:nvPr/>
        </p:nvGrpSpPr>
        <p:grpSpPr>
          <a:xfrm>
            <a:off x="9820536" y="2313101"/>
            <a:ext cx="1327423" cy="732684"/>
            <a:chOff x="10049136" y="2351201"/>
            <a:chExt cx="1327423" cy="732684"/>
          </a:xfrm>
        </p:grpSpPr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E6AD1969-BCB8-4A1E-966D-040756F0D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11C73685-5F79-4C6B-83A7-4B0618AA0E3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C36FA414-BA40-472B-AB19-954E2D87F582}"/>
              </a:ext>
            </a:extLst>
          </p:cNvPr>
          <p:cNvGrpSpPr/>
          <p:nvPr/>
        </p:nvGrpSpPr>
        <p:grpSpPr>
          <a:xfrm>
            <a:off x="8256444" y="2424385"/>
            <a:ext cx="777528" cy="429164"/>
            <a:chOff x="10049136" y="2351201"/>
            <a:chExt cx="1327423" cy="732684"/>
          </a:xfrm>
        </p:grpSpPr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7381EC21-4EAE-4CD6-8B06-F637046AC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AD20157D-74FA-4996-8664-E27C64C8C539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16A07E3F-794C-43B7-A375-4B7B4F2ED14C}"/>
              </a:ext>
            </a:extLst>
          </p:cNvPr>
          <p:cNvGrpSpPr/>
          <p:nvPr/>
        </p:nvGrpSpPr>
        <p:grpSpPr>
          <a:xfrm>
            <a:off x="6559705" y="2497320"/>
            <a:ext cx="547026" cy="301936"/>
            <a:chOff x="10049136" y="2351201"/>
            <a:chExt cx="1327423" cy="732684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196664D0-5F32-454F-B8C8-38CFFE5A4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C4CFFB86-C8B8-410E-B5F7-72D9C7323A2D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53E3C7BB-BC4B-45EE-9EE9-F092118E55E7}"/>
              </a:ext>
            </a:extLst>
          </p:cNvPr>
          <p:cNvGrpSpPr/>
          <p:nvPr/>
        </p:nvGrpSpPr>
        <p:grpSpPr>
          <a:xfrm>
            <a:off x="5071802" y="2568288"/>
            <a:ext cx="311544" cy="171960"/>
            <a:chOff x="10049136" y="2351201"/>
            <a:chExt cx="1327423" cy="732684"/>
          </a:xfrm>
        </p:grpSpPr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4327D279-25B7-4CF3-A82E-1FB2B5737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25D55AF7-B747-4CB5-A228-E7E6E7A99AC8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A63A28FB-0725-44B4-AD0F-BABCE6C888C1}"/>
              </a:ext>
            </a:extLst>
          </p:cNvPr>
          <p:cNvSpPr/>
          <p:nvPr/>
        </p:nvSpPr>
        <p:spPr>
          <a:xfrm>
            <a:off x="1883251" y="2804931"/>
            <a:ext cx="941796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0DD8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电商离线数据仓库项目</a:t>
            </a:r>
          </a:p>
        </p:txBody>
      </p:sp>
    </p:spTree>
    <p:extLst>
      <p:ext uri="{BB962C8B-B14F-4D97-AF65-F5344CB8AC3E}">
        <p14:creationId xmlns:p14="http://schemas.microsoft.com/office/powerpoint/2010/main" val="376950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5" y="254778"/>
            <a:ext cx="8962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、模拟数据生成</a:t>
            </a:r>
            <a:r>
              <a:rPr lang="en-US" altLang="zh-CN" sz="2800" dirty="0"/>
              <a:t>——</a:t>
            </a:r>
            <a:r>
              <a:rPr lang="zh-CN" altLang="en-US" sz="2800" dirty="0"/>
              <a:t>业务数据生成</a:t>
            </a:r>
            <a:endParaRPr lang="en-US" altLang="zh-CN" sz="2800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B84074-E029-4BB2-A886-3955655D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83" y="886961"/>
            <a:ext cx="9614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业务数据生成模块的文件在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/opt/module/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db_log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目录下。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只需修改业务日期后执行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 -jar gmall2021-mock-db.jar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即可生成指定日期的业务数据。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这里生成了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2021-08-04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的数据。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CEAD5167-C8DD-4B72-96A8-D9C82BE9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66" y="2207812"/>
            <a:ext cx="5762625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ED7672-E153-47F5-B14D-39A7B344D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12" y="3132269"/>
            <a:ext cx="2970383" cy="3611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58DBD1-1AD2-4A2F-99D9-6B42A8719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355" y="3111820"/>
            <a:ext cx="6770358" cy="36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、数仓建模</a:t>
            </a:r>
            <a:endParaRPr lang="en-US" altLang="zh-CN" sz="2800" dirty="0"/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03C72728-8B8D-487D-9529-03EE71FF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9" y="1210329"/>
            <a:ext cx="5383383" cy="491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12BBBE5-3635-4B8D-89E4-E4521BA98E17}"/>
              </a:ext>
            </a:extLst>
          </p:cNvPr>
          <p:cNvSpPr txBox="1"/>
          <p:nvPr/>
        </p:nvSpPr>
        <p:spPr>
          <a:xfrm>
            <a:off x="5671792" y="692186"/>
            <a:ext cx="60945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ODS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层：原始数据层，存放原始数据，直接加载原始日志、数据，数据保持原貌不做处理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DWD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层：对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ODS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层数据进行清洗（去除空值，脏数据，超过极限范围的数据）、脱敏等。保存业务事实明细，一行信息代表一次业务行为，例如一次下单。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DIM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层，维度层，保存维度数据，主要是对业务事实的描述信息，例如何人，何时，何地等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层：以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DWD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为基础，按天进行轻度汇总。一行信息代表一个主题对象一天的汇总行为，例如一个用户一天下单次数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层：以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为基础，对数据进行累积汇总。一行信息代表一个主题对象的累积行为，例如一个用户从注册那天开始至今一共下了多少次单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ADS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层：为各种统计报表提供数据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641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、全流程调度</a:t>
            </a:r>
            <a:r>
              <a:rPr lang="en-US" altLang="zh-CN" sz="2800" dirty="0"/>
              <a:t>——Azkaban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CD2953-D788-4B49-9C74-5F50B5D93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7998"/>
            <a:ext cx="12192000" cy="56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、全流程调度</a:t>
            </a:r>
            <a:r>
              <a:rPr lang="en-US" altLang="zh-CN" sz="2800" dirty="0"/>
              <a:t>——Azkaban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A6C7BC-AC82-41AB-9656-7E7756C77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7998"/>
            <a:ext cx="12192000" cy="56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78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、全流程调度</a:t>
            </a:r>
            <a:r>
              <a:rPr lang="en-US" altLang="zh-CN" sz="2800" dirty="0"/>
              <a:t>——Azkaban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72A08-E623-4DF7-A2A0-5721A431F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9459"/>
            <a:ext cx="12192000" cy="56339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2035CC-A55B-487D-AEE0-C3B06ED9C3CE}"/>
              </a:ext>
            </a:extLst>
          </p:cNvPr>
          <p:cNvSpPr txBox="1"/>
          <p:nvPr/>
        </p:nvSpPr>
        <p:spPr>
          <a:xfrm>
            <a:off x="10493406" y="2043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参数设置</a:t>
            </a:r>
          </a:p>
        </p:txBody>
      </p:sp>
    </p:spTree>
    <p:extLst>
      <p:ext uri="{BB962C8B-B14F-4D97-AF65-F5344CB8AC3E}">
        <p14:creationId xmlns:p14="http://schemas.microsoft.com/office/powerpoint/2010/main" val="217741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、全流程调度</a:t>
            </a:r>
            <a:r>
              <a:rPr lang="en-US" altLang="zh-CN" sz="2800" dirty="0"/>
              <a:t>——Azkaban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70255E-9652-414C-A711-45202670F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5718"/>
            <a:ext cx="12192000" cy="56947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E87280-6FFB-4F31-8EDC-6A04F0A24F78}"/>
              </a:ext>
            </a:extLst>
          </p:cNvPr>
          <p:cNvSpPr txBox="1"/>
          <p:nvPr/>
        </p:nvSpPr>
        <p:spPr>
          <a:xfrm>
            <a:off x="10475280" y="1988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调度执行</a:t>
            </a:r>
          </a:p>
        </p:txBody>
      </p:sp>
    </p:spTree>
    <p:extLst>
      <p:ext uri="{BB962C8B-B14F-4D97-AF65-F5344CB8AC3E}">
        <p14:creationId xmlns:p14="http://schemas.microsoft.com/office/powerpoint/2010/main" val="250857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、全流程调度</a:t>
            </a:r>
            <a:r>
              <a:rPr lang="en-US" altLang="zh-CN" sz="2800" dirty="0"/>
              <a:t>——Azkaban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02F552-F457-47A0-B55D-AB7E1CE9E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1033"/>
            <a:ext cx="12192000" cy="56463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345099-31EF-44DA-9D6B-F887C86005E4}"/>
              </a:ext>
            </a:extLst>
          </p:cNvPr>
          <p:cNvSpPr txBox="1"/>
          <p:nvPr/>
        </p:nvSpPr>
        <p:spPr>
          <a:xfrm>
            <a:off x="10475280" y="1988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执行成功</a:t>
            </a:r>
          </a:p>
        </p:txBody>
      </p:sp>
    </p:spTree>
    <p:extLst>
      <p:ext uri="{BB962C8B-B14F-4D97-AF65-F5344CB8AC3E}">
        <p14:creationId xmlns:p14="http://schemas.microsoft.com/office/powerpoint/2010/main" val="331928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、全流程调度</a:t>
            </a:r>
            <a:r>
              <a:rPr lang="en-US" altLang="zh-CN" sz="2800" dirty="0"/>
              <a:t>——Azkaban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345099-31EF-44DA-9D6B-F887C86005E4}"/>
              </a:ext>
            </a:extLst>
          </p:cNvPr>
          <p:cNvSpPr txBox="1"/>
          <p:nvPr/>
        </p:nvSpPr>
        <p:spPr>
          <a:xfrm>
            <a:off x="10475280" y="1988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执行情况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EF8B9E-F7DB-43BF-BE2D-4CC1C3436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72169"/>
            <a:ext cx="12192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5</a:t>
            </a:r>
            <a:r>
              <a:rPr lang="zh-CN" altLang="en-US" sz="2800" dirty="0"/>
              <a:t>、集群监控</a:t>
            </a:r>
            <a:r>
              <a:rPr lang="en-US" altLang="zh-CN" sz="2800" dirty="0"/>
              <a:t>——Zabbix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ADA4C-351A-469A-99BB-986988B6A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7998"/>
            <a:ext cx="12192000" cy="57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32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5</a:t>
            </a:r>
            <a:r>
              <a:rPr lang="zh-CN" altLang="en-US" sz="2800" dirty="0"/>
              <a:t>、集群监控</a:t>
            </a:r>
            <a:r>
              <a:rPr lang="en-US" altLang="zh-CN" sz="2800" dirty="0"/>
              <a:t>——Zabbix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D1351F-37D1-4F1B-A64C-BEDEADAE5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6774"/>
            <a:ext cx="12192000" cy="56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2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PA-组合 195">
            <a:extLst>
              <a:ext uri="{FF2B5EF4-FFF2-40B4-BE49-F238E27FC236}">
                <a16:creationId xmlns:a16="http://schemas.microsoft.com/office/drawing/2014/main" id="{A3FEC817-1876-409A-9A22-0290C11515E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7781543">
            <a:off x="-2770382" y="-3080678"/>
            <a:ext cx="19177252" cy="14029004"/>
            <a:chOff x="182880" y="-2758440"/>
            <a:chExt cx="16206673" cy="11855895"/>
          </a:xfrm>
        </p:grpSpPr>
        <p:sp>
          <p:nvSpPr>
            <p:cNvPr id="125" name="PA-弧形 196">
              <a:extLst>
                <a:ext uri="{FF2B5EF4-FFF2-40B4-BE49-F238E27FC236}">
                  <a16:creationId xmlns:a16="http://schemas.microsoft.com/office/drawing/2014/main" id="{6DC40E2B-EAD0-40EE-AAAD-F197CCEAF926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 rot="762967">
              <a:off x="593219" y="-2179060"/>
              <a:ext cx="12571242" cy="10951945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6" name="PA-弧形 197">
              <a:extLst>
                <a:ext uri="{FF2B5EF4-FFF2-40B4-BE49-F238E27FC236}">
                  <a16:creationId xmlns:a16="http://schemas.microsoft.com/office/drawing/2014/main" id="{37C52D6D-4A59-4100-AFA6-3732E53FF804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 rot="839263">
              <a:off x="634254" y="-2121122"/>
              <a:ext cx="12691467" cy="10910236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9" name="PA-弧形 198">
              <a:extLst>
                <a:ext uri="{FF2B5EF4-FFF2-40B4-BE49-F238E27FC236}">
                  <a16:creationId xmlns:a16="http://schemas.microsoft.com/office/drawing/2014/main" id="{D96AAF8D-49AE-4498-821B-C94657D97AF3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 rot="915560">
              <a:off x="675287" y="-2063184"/>
              <a:ext cx="12811684" cy="10868526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0" name="PA-弧形 199">
              <a:extLst>
                <a:ext uri="{FF2B5EF4-FFF2-40B4-BE49-F238E27FC236}">
                  <a16:creationId xmlns:a16="http://schemas.microsoft.com/office/drawing/2014/main" id="{FED19930-328E-479B-BF26-49D22D6B2A07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 rot="991857">
              <a:off x="716322" y="-2005246"/>
              <a:ext cx="12931902" cy="10826816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1" name="PA-弧形 200">
              <a:extLst>
                <a:ext uri="{FF2B5EF4-FFF2-40B4-BE49-F238E27FC236}">
                  <a16:creationId xmlns:a16="http://schemas.microsoft.com/office/drawing/2014/main" id="{D322860C-1728-4606-BCE4-F9B2CD5A58C4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 rot="1068153">
              <a:off x="757353" y="-1947308"/>
              <a:ext cx="13052128" cy="10785107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2" name="PA-弧形 201">
              <a:extLst>
                <a:ext uri="{FF2B5EF4-FFF2-40B4-BE49-F238E27FC236}">
                  <a16:creationId xmlns:a16="http://schemas.microsoft.com/office/drawing/2014/main" id="{1C3658E1-FE23-4765-A976-A35A4307B258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 rot="1144450">
              <a:off x="798387" y="-1889370"/>
              <a:ext cx="13172344" cy="10743397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3" name="PA-弧形 202">
              <a:extLst>
                <a:ext uri="{FF2B5EF4-FFF2-40B4-BE49-F238E27FC236}">
                  <a16:creationId xmlns:a16="http://schemas.microsoft.com/office/drawing/2014/main" id="{8B108FB5-D3E5-4274-B677-FC73AD2732C6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 rot="1220747">
              <a:off x="839420" y="-1831432"/>
              <a:ext cx="13292563" cy="10701688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4" name="PA-弧形 203">
              <a:extLst>
                <a:ext uri="{FF2B5EF4-FFF2-40B4-BE49-F238E27FC236}">
                  <a16:creationId xmlns:a16="http://schemas.microsoft.com/office/drawing/2014/main" id="{22C52535-2E7B-4844-8125-AB346470DA07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 rot="1297043">
              <a:off x="880454" y="-1773494"/>
              <a:ext cx="13412788" cy="10659978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5" name="PA-弧形 204">
              <a:extLst>
                <a:ext uri="{FF2B5EF4-FFF2-40B4-BE49-F238E27FC236}">
                  <a16:creationId xmlns:a16="http://schemas.microsoft.com/office/drawing/2014/main" id="{9BFCBF5A-07D1-4700-8C91-B98981FF97B9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 rot="1373340">
              <a:off x="921488" y="-1715556"/>
              <a:ext cx="13533006" cy="10618269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7" name="PA-弧形 205">
              <a:extLst>
                <a:ext uri="{FF2B5EF4-FFF2-40B4-BE49-F238E27FC236}">
                  <a16:creationId xmlns:a16="http://schemas.microsoft.com/office/drawing/2014/main" id="{96912E91-F795-46CB-961F-4A0C4E59DDA5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 rot="1449637">
              <a:off x="962526" y="-1657618"/>
              <a:ext cx="13653225" cy="10576559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8" name="PA-弧形 206">
              <a:extLst>
                <a:ext uri="{FF2B5EF4-FFF2-40B4-BE49-F238E27FC236}">
                  <a16:creationId xmlns:a16="http://schemas.microsoft.com/office/drawing/2014/main" id="{BD1889A0-E747-4C03-8932-BB4426670772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 rot="1525933">
              <a:off x="1003558" y="-1599680"/>
              <a:ext cx="13773450" cy="10534849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9" name="PA-弧形 207">
              <a:extLst>
                <a:ext uri="{FF2B5EF4-FFF2-40B4-BE49-F238E27FC236}">
                  <a16:creationId xmlns:a16="http://schemas.microsoft.com/office/drawing/2014/main" id="{142D250C-6D4F-42AE-8A15-8EEE5B7956E3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 rot="1602230">
              <a:off x="1044594" y="-1541742"/>
              <a:ext cx="13893669" cy="10493140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2" name="PA-弧形 208">
              <a:extLst>
                <a:ext uri="{FF2B5EF4-FFF2-40B4-BE49-F238E27FC236}">
                  <a16:creationId xmlns:a16="http://schemas.microsoft.com/office/drawing/2014/main" id="{C852AB58-9887-4090-A9C5-E2B0925B97BF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 rot="1678527">
              <a:off x="1085629" y="-1483804"/>
              <a:ext cx="14013886" cy="10451430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4" name="PA-弧形 209">
              <a:extLst>
                <a:ext uri="{FF2B5EF4-FFF2-40B4-BE49-F238E27FC236}">
                  <a16:creationId xmlns:a16="http://schemas.microsoft.com/office/drawing/2014/main" id="{88CD4724-DE88-437A-B23F-94D26EBB1D7C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 rot="1754824">
              <a:off x="1126659" y="-1425866"/>
              <a:ext cx="14134102" cy="10409721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6" name="PA-弧形 210">
              <a:extLst>
                <a:ext uri="{FF2B5EF4-FFF2-40B4-BE49-F238E27FC236}">
                  <a16:creationId xmlns:a16="http://schemas.microsoft.com/office/drawing/2014/main" id="{AB706583-ACC4-4D9F-8EB6-3E0909A7B4DA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 rot="1831120">
              <a:off x="1167689" y="-1367928"/>
              <a:ext cx="14254331" cy="10368011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5F47BA5E-1E04-4DE8-9FF6-866D555D7243}"/>
                </a:ext>
              </a:extLst>
            </p:cNvPr>
            <p:cNvGrpSpPr/>
            <p:nvPr/>
          </p:nvGrpSpPr>
          <p:grpSpPr>
            <a:xfrm>
              <a:off x="182880" y="-2758440"/>
              <a:ext cx="16206673" cy="11855895"/>
              <a:chOff x="182880" y="-2758440"/>
              <a:chExt cx="16206673" cy="11855895"/>
            </a:xfrm>
          </p:grpSpPr>
          <p:sp>
            <p:nvSpPr>
              <p:cNvPr id="168" name="PA-弧形 212">
                <a:extLst>
                  <a:ext uri="{FF2B5EF4-FFF2-40B4-BE49-F238E27FC236}">
                    <a16:creationId xmlns:a16="http://schemas.microsoft.com/office/drawing/2014/main" id="{CD2069AB-60BA-4B88-854C-C76E94730163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>
              <a:xfrm>
                <a:off x="182880" y="-2758440"/>
                <a:ext cx="11369040" cy="11369040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>
                <a:solidFill>
                  <a:srgbClr val="04C8F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9" name="PA-弧形 213">
                <a:extLst>
                  <a:ext uri="{FF2B5EF4-FFF2-40B4-BE49-F238E27FC236}">
                    <a16:creationId xmlns:a16="http://schemas.microsoft.com/office/drawing/2014/main" id="{16A81ACB-6693-4594-ACE6-8D2CD1F5A7C6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>
              <a:xfrm rot="76297">
                <a:off x="223914" y="-2700502"/>
                <a:ext cx="11489259" cy="11327330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0" name="PA-弧形 214">
                <a:extLst>
                  <a:ext uri="{FF2B5EF4-FFF2-40B4-BE49-F238E27FC236}">
                    <a16:creationId xmlns:a16="http://schemas.microsoft.com/office/drawing/2014/main" id="{8FDBF017-0E06-4A1E-AFA6-0AAD82D7F7AA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>
              <a:xfrm rot="152593">
                <a:off x="264949" y="-2642564"/>
                <a:ext cx="11609481" cy="11285621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1" name="PA-弧形 215">
                <a:extLst>
                  <a:ext uri="{FF2B5EF4-FFF2-40B4-BE49-F238E27FC236}">
                    <a16:creationId xmlns:a16="http://schemas.microsoft.com/office/drawing/2014/main" id="{8C77FD34-E499-4942-B817-3E4AA9D02CF6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>
              <a:xfrm rot="228890">
                <a:off x="305983" y="-2584626"/>
                <a:ext cx="11729701" cy="11243911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2" name="PA-弧形 216">
                <a:extLst>
                  <a:ext uri="{FF2B5EF4-FFF2-40B4-BE49-F238E27FC236}">
                    <a16:creationId xmlns:a16="http://schemas.microsoft.com/office/drawing/2014/main" id="{189D53C5-20A1-4EBE-B1BA-A89B57790969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>
              <a:xfrm rot="305187">
                <a:off x="347014" y="-2526688"/>
                <a:ext cx="11849920" cy="11202202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2" name="PA-弧形 217">
                <a:extLst>
                  <a:ext uri="{FF2B5EF4-FFF2-40B4-BE49-F238E27FC236}">
                    <a16:creationId xmlns:a16="http://schemas.microsoft.com/office/drawing/2014/main" id="{706660DA-3FDD-45CE-A411-6A54B46E0DE0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>
              <a:xfrm rot="381483">
                <a:off x="388048" y="-2468750"/>
                <a:ext cx="11970143" cy="11160492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1" name="PA-弧形 218">
                <a:extLst>
                  <a:ext uri="{FF2B5EF4-FFF2-40B4-BE49-F238E27FC236}">
                    <a16:creationId xmlns:a16="http://schemas.microsoft.com/office/drawing/2014/main" id="{25D16E18-A920-41C0-B1E1-D8F0D507EF4D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>
              <a:xfrm rot="457780">
                <a:off x="429080" y="-2410812"/>
                <a:ext cx="12090363" cy="1111878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2" name="PA-弧形 219">
                <a:extLst>
                  <a:ext uri="{FF2B5EF4-FFF2-40B4-BE49-F238E27FC236}">
                    <a16:creationId xmlns:a16="http://schemas.microsoft.com/office/drawing/2014/main" id="{9678927A-C0FA-4D74-8E03-0E7927138ADD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>
              <a:xfrm rot="534077">
                <a:off x="470116" y="-2352874"/>
                <a:ext cx="12210581" cy="1107707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3" name="PA-弧形 220">
                <a:extLst>
                  <a:ext uri="{FF2B5EF4-FFF2-40B4-BE49-F238E27FC236}">
                    <a16:creationId xmlns:a16="http://schemas.microsoft.com/office/drawing/2014/main" id="{BC939276-D273-4FAE-874A-3A23148EEDF4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>
              <a:xfrm rot="610373">
                <a:off x="511153" y="-2294936"/>
                <a:ext cx="12330804" cy="11035364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4" name="PA-弧形 221">
                <a:extLst>
                  <a:ext uri="{FF2B5EF4-FFF2-40B4-BE49-F238E27FC236}">
                    <a16:creationId xmlns:a16="http://schemas.microsoft.com/office/drawing/2014/main" id="{BB49455E-515B-4282-AC54-701C2447FDF2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>
              <a:xfrm rot="686670">
                <a:off x="552187" y="-2236998"/>
                <a:ext cx="12451024" cy="10993655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5" name="PA-弧形 222">
                <a:extLst>
                  <a:ext uri="{FF2B5EF4-FFF2-40B4-BE49-F238E27FC236}">
                    <a16:creationId xmlns:a16="http://schemas.microsoft.com/office/drawing/2014/main" id="{35CFE39A-F12C-4F59-9870-6CE0DB4A5BBF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>
              <a:xfrm rot="1907417">
                <a:off x="1208731" y="-1309990"/>
                <a:ext cx="14374547" cy="10326301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6" name="PA-弧形 223">
                <a:extLst>
                  <a:ext uri="{FF2B5EF4-FFF2-40B4-BE49-F238E27FC236}">
                    <a16:creationId xmlns:a16="http://schemas.microsoft.com/office/drawing/2014/main" id="{C4B9AE95-D033-4B83-8626-B6524016010C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 rot="1983714">
                <a:off x="1249764" y="-1252052"/>
                <a:ext cx="14494764" cy="10284592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7" name="PA-弧形 224">
                <a:extLst>
                  <a:ext uri="{FF2B5EF4-FFF2-40B4-BE49-F238E27FC236}">
                    <a16:creationId xmlns:a16="http://schemas.microsoft.com/office/drawing/2014/main" id="{8BFFE5F7-8F04-451F-8C95-1F074B040EC9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>
              <a:xfrm rot="2060010">
                <a:off x="1290799" y="-1194114"/>
                <a:ext cx="14614992" cy="1024288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8" name="PA-弧形 225">
                <a:extLst>
                  <a:ext uri="{FF2B5EF4-FFF2-40B4-BE49-F238E27FC236}">
                    <a16:creationId xmlns:a16="http://schemas.microsoft.com/office/drawing/2014/main" id="{5B7C5F89-1CE6-4C38-97AE-EACAC19AC8E6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>
              <a:xfrm rot="2136307">
                <a:off x="1331829" y="-1136176"/>
                <a:ext cx="14735207" cy="1020117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9" name="PA-弧形 226">
                <a:extLst>
                  <a:ext uri="{FF2B5EF4-FFF2-40B4-BE49-F238E27FC236}">
                    <a16:creationId xmlns:a16="http://schemas.microsoft.com/office/drawing/2014/main" id="{A905F0A5-06C1-460E-9C6B-DCCECE922B0D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>
              <a:xfrm rot="2212603">
                <a:off x="1372864" y="-1078238"/>
                <a:ext cx="14855425" cy="10159464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0" name="PA-弧形 227">
                <a:extLst>
                  <a:ext uri="{FF2B5EF4-FFF2-40B4-BE49-F238E27FC236}">
                    <a16:creationId xmlns:a16="http://schemas.microsoft.com/office/drawing/2014/main" id="{A026C17F-57B7-49DA-901E-6A5437E8C8C4}"/>
                  </a:ext>
                </a:extLst>
              </p:cNvPr>
              <p:cNvSpPr/>
              <p:nvPr>
                <p:custDataLst>
                  <p:tags r:id="rId118"/>
                </p:custDataLst>
              </p:nvPr>
            </p:nvSpPr>
            <p:spPr>
              <a:xfrm rot="2288900">
                <a:off x="1413900" y="-1020300"/>
                <a:ext cx="14975653" cy="10117755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0152E8C-D658-426A-952E-E23045319AC4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BEBA8EAE-BF5A-486C-A8C5-ECC9F3942E4B}">
                <a14:imgProps xmlns:a14="http://schemas.microsoft.com/office/drawing/2010/main">
                  <a14:imgLayer r:embed="rId12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822" y="-341198"/>
            <a:ext cx="6858000" cy="6858000"/>
          </a:xfrm>
          <a:prstGeom prst="rect">
            <a:avLst/>
          </a:prstGeom>
        </p:spPr>
      </p:pic>
      <p:grpSp>
        <p:nvGrpSpPr>
          <p:cNvPr id="84" name="组合 83">
            <a:extLst>
              <a:ext uri="{FF2B5EF4-FFF2-40B4-BE49-F238E27FC236}">
                <a16:creationId xmlns:a16="http://schemas.microsoft.com/office/drawing/2014/main" id="{C5533BB6-AE4F-4FEB-93E8-59379428576C}"/>
              </a:ext>
            </a:extLst>
          </p:cNvPr>
          <p:cNvGrpSpPr/>
          <p:nvPr/>
        </p:nvGrpSpPr>
        <p:grpSpPr>
          <a:xfrm>
            <a:off x="7367895" y="1540418"/>
            <a:ext cx="3561794" cy="844756"/>
            <a:chOff x="6148794" y="1176924"/>
            <a:chExt cx="3868767" cy="964774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CE36622C-DBF5-457C-AA98-6221777F1EB5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97" name="PA-组合 7">
                <a:extLst>
                  <a:ext uri="{FF2B5EF4-FFF2-40B4-BE49-F238E27FC236}">
                    <a16:creationId xmlns:a16="http://schemas.microsoft.com/office/drawing/2014/main" id="{FEE4409F-06F1-4A20-93B1-E0A057C1BEF0}"/>
                  </a:ext>
                </a:extLst>
              </p:cNvPr>
              <p:cNvGrpSpPr/>
              <p:nvPr>
                <p:custDataLst>
                  <p:tags r:id="rId74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101" name="PA-平行四边形 143">
                  <a:extLst>
                    <a:ext uri="{FF2B5EF4-FFF2-40B4-BE49-F238E27FC236}">
                      <a16:creationId xmlns:a16="http://schemas.microsoft.com/office/drawing/2014/main" id="{255CE6BE-A63E-47A3-9B18-31E4492F9D03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PA-任意多边形 9">
                  <a:extLst>
                    <a:ext uri="{FF2B5EF4-FFF2-40B4-BE49-F238E27FC236}">
                      <a16:creationId xmlns:a16="http://schemas.microsoft.com/office/drawing/2014/main" id="{498841DD-3A1A-4A9E-B945-9B24BBAE185B}"/>
                    </a:ext>
                  </a:extLst>
                </p:cNvPr>
                <p:cNvSpPr/>
                <p:nvPr>
                  <p:custDataLst>
                    <p:tags r:id="rId76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PA-任意多边形 10">
                  <a:extLst>
                    <a:ext uri="{FF2B5EF4-FFF2-40B4-BE49-F238E27FC236}">
                      <a16:creationId xmlns:a16="http://schemas.microsoft.com/office/drawing/2014/main" id="{868F4976-FED0-4A79-B5C3-7400511DC064}"/>
                    </a:ext>
                  </a:extLst>
                </p:cNvPr>
                <p:cNvSpPr/>
                <p:nvPr>
                  <p:custDataLst>
                    <p:tags r:id="rId77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PA-任意多边形 11">
                  <a:extLst>
                    <a:ext uri="{FF2B5EF4-FFF2-40B4-BE49-F238E27FC236}">
                      <a16:creationId xmlns:a16="http://schemas.microsoft.com/office/drawing/2014/main" id="{20C94E8B-C19F-4123-861F-BA4223AA2222}"/>
                    </a:ext>
                  </a:extLst>
                </p:cNvPr>
                <p:cNvSpPr/>
                <p:nvPr>
                  <p:custDataLst>
                    <p:tags r:id="rId78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PA-任意多边形 12">
                  <a:extLst>
                    <a:ext uri="{FF2B5EF4-FFF2-40B4-BE49-F238E27FC236}">
                      <a16:creationId xmlns:a16="http://schemas.microsoft.com/office/drawing/2014/main" id="{37F14629-A646-4026-A128-52BB0D7D1505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PA-任意多边形 13">
                  <a:extLst>
                    <a:ext uri="{FF2B5EF4-FFF2-40B4-BE49-F238E27FC236}">
                      <a16:creationId xmlns:a16="http://schemas.microsoft.com/office/drawing/2014/main" id="{BCE5715B-3B21-4375-98C1-3CDB37B4FEBD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PA-任意多边形 14">
                  <a:extLst>
                    <a:ext uri="{FF2B5EF4-FFF2-40B4-BE49-F238E27FC236}">
                      <a16:creationId xmlns:a16="http://schemas.microsoft.com/office/drawing/2014/main" id="{B93BC369-D4C3-44A7-94A3-DF7AB84C8A00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PA-任意多边形 15">
                  <a:extLst>
                    <a:ext uri="{FF2B5EF4-FFF2-40B4-BE49-F238E27FC236}">
                      <a16:creationId xmlns:a16="http://schemas.microsoft.com/office/drawing/2014/main" id="{99C00BA9-7F96-4296-A415-4D59DA9A3AAA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PA-任意多边形 16">
                  <a:extLst>
                    <a:ext uri="{FF2B5EF4-FFF2-40B4-BE49-F238E27FC236}">
                      <a16:creationId xmlns:a16="http://schemas.microsoft.com/office/drawing/2014/main" id="{78ACF251-5900-4D0A-990D-98ECEC0CB89F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PA-任意多边形 17">
                  <a:extLst>
                    <a:ext uri="{FF2B5EF4-FFF2-40B4-BE49-F238E27FC236}">
                      <a16:creationId xmlns:a16="http://schemas.microsoft.com/office/drawing/2014/main" id="{8224E236-7AED-4D96-AA88-CE204D16C88A}"/>
                    </a:ext>
                  </a:extLst>
                </p:cNvPr>
                <p:cNvSpPr/>
                <p:nvPr>
                  <p:custDataLst>
                    <p:tags r:id="rId84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PA-任意多边形 18">
                  <a:extLst>
                    <a:ext uri="{FF2B5EF4-FFF2-40B4-BE49-F238E27FC236}">
                      <a16:creationId xmlns:a16="http://schemas.microsoft.com/office/drawing/2014/main" id="{F8BC07F2-4237-46BC-8C9E-A3679D96B7EA}"/>
                    </a:ext>
                  </a:extLst>
                </p:cNvPr>
                <p:cNvSpPr/>
                <p:nvPr>
                  <p:custDataLst>
                    <p:tags r:id="rId85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PA-任意多边形 19">
                  <a:extLst>
                    <a:ext uri="{FF2B5EF4-FFF2-40B4-BE49-F238E27FC236}">
                      <a16:creationId xmlns:a16="http://schemas.microsoft.com/office/drawing/2014/main" id="{8E6C8467-DC3A-4851-9251-D540CC95DC1C}"/>
                    </a:ext>
                  </a:extLst>
                </p:cNvPr>
                <p:cNvSpPr/>
                <p:nvPr>
                  <p:custDataLst>
                    <p:tags r:id="rId86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PA-平行四边形 155">
                  <a:extLst>
                    <a:ext uri="{FF2B5EF4-FFF2-40B4-BE49-F238E27FC236}">
                      <a16:creationId xmlns:a16="http://schemas.microsoft.com/office/drawing/2014/main" id="{4C1307E8-7BA5-4EE5-A20E-B26305959F75}"/>
                    </a:ext>
                  </a:extLst>
                </p:cNvPr>
                <p:cNvSpPr/>
                <p:nvPr>
                  <p:custDataLst>
                    <p:tags r:id="rId87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13F79E9E-1EDE-4795-9A0B-7E20B0A0ABBC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F2B022FF-7CEB-47EC-B2F8-731FD8D822B9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86" name="图片 85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E644EC8C-F98D-4630-AAB1-1D9C8421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D9AE18CD-BC38-46A4-A2A6-AC0EEE18B951}"/>
              </a:ext>
            </a:extLst>
          </p:cNvPr>
          <p:cNvSpPr txBox="1"/>
          <p:nvPr/>
        </p:nvSpPr>
        <p:spPr>
          <a:xfrm flipH="1">
            <a:off x="7725490" y="176621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项目功能架构图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D674CE62-A657-4291-BCE0-E459D85E8B54}"/>
              </a:ext>
            </a:extLst>
          </p:cNvPr>
          <p:cNvSpPr txBox="1"/>
          <p:nvPr/>
        </p:nvSpPr>
        <p:spPr>
          <a:xfrm flipH="1">
            <a:off x="7588858" y="1357047"/>
            <a:ext cx="3333424" cy="45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TWO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3C924AC1-C924-4093-8873-356E60D735C5}"/>
              </a:ext>
            </a:extLst>
          </p:cNvPr>
          <p:cNvGrpSpPr/>
          <p:nvPr/>
        </p:nvGrpSpPr>
        <p:grpSpPr>
          <a:xfrm flipH="1">
            <a:off x="7025440" y="312857"/>
            <a:ext cx="3561794" cy="844756"/>
            <a:chOff x="6148794" y="1176924"/>
            <a:chExt cx="3868767" cy="964774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FAE64E8B-2838-4173-94B8-33160AA5CA12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117" name="PA-组合 7">
                <a:extLst>
                  <a:ext uri="{FF2B5EF4-FFF2-40B4-BE49-F238E27FC236}">
                    <a16:creationId xmlns:a16="http://schemas.microsoft.com/office/drawing/2014/main" id="{743B4609-9D57-45F0-B264-33F860DE34DF}"/>
                  </a:ext>
                </a:extLst>
              </p:cNvPr>
              <p:cNvGrpSpPr/>
              <p:nvPr>
                <p:custDataLst>
                  <p:tags r:id="rId60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120" name="PA-平行四边形 143">
                  <a:extLst>
                    <a:ext uri="{FF2B5EF4-FFF2-40B4-BE49-F238E27FC236}">
                      <a16:creationId xmlns:a16="http://schemas.microsoft.com/office/drawing/2014/main" id="{DAA93B31-9FB9-4BBD-86BF-091DBE4E0F33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PA-任意多边形 9">
                  <a:extLst>
                    <a:ext uri="{FF2B5EF4-FFF2-40B4-BE49-F238E27FC236}">
                      <a16:creationId xmlns:a16="http://schemas.microsoft.com/office/drawing/2014/main" id="{236BCD6A-8914-4E43-9841-7CB4228300AE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PA-任意多边形 10">
                  <a:extLst>
                    <a:ext uri="{FF2B5EF4-FFF2-40B4-BE49-F238E27FC236}">
                      <a16:creationId xmlns:a16="http://schemas.microsoft.com/office/drawing/2014/main" id="{C1EE1888-5DB0-48F5-AF9D-E3905C0E5495}"/>
                    </a:ext>
                  </a:extLst>
                </p:cNvPr>
                <p:cNvSpPr/>
                <p:nvPr>
                  <p:custDataLst>
                    <p:tags r:id="rId63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PA-任意多边形 11">
                  <a:extLst>
                    <a:ext uri="{FF2B5EF4-FFF2-40B4-BE49-F238E27FC236}">
                      <a16:creationId xmlns:a16="http://schemas.microsoft.com/office/drawing/2014/main" id="{FAA9BAEF-58A2-48B7-B755-AEBECAE06619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PA-任意多边形 12">
                  <a:extLst>
                    <a:ext uri="{FF2B5EF4-FFF2-40B4-BE49-F238E27FC236}">
                      <a16:creationId xmlns:a16="http://schemas.microsoft.com/office/drawing/2014/main" id="{43382606-CECF-43E5-96D2-7DCE7E26C428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PA-任意多边形 13">
                  <a:extLst>
                    <a:ext uri="{FF2B5EF4-FFF2-40B4-BE49-F238E27FC236}">
                      <a16:creationId xmlns:a16="http://schemas.microsoft.com/office/drawing/2014/main" id="{6E1822DE-C4D5-43B5-BD97-A29F5ABE9EFA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PA-任意多边形 14">
                  <a:extLst>
                    <a:ext uri="{FF2B5EF4-FFF2-40B4-BE49-F238E27FC236}">
                      <a16:creationId xmlns:a16="http://schemas.microsoft.com/office/drawing/2014/main" id="{7B06A544-B15F-4CEB-B6F9-37532F3A18C5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PA-任意多边形 15">
                  <a:extLst>
                    <a:ext uri="{FF2B5EF4-FFF2-40B4-BE49-F238E27FC236}">
                      <a16:creationId xmlns:a16="http://schemas.microsoft.com/office/drawing/2014/main" id="{A2F8CE72-F526-4B63-96C1-E6CF71F63E39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PA-任意多边形 16">
                  <a:extLst>
                    <a:ext uri="{FF2B5EF4-FFF2-40B4-BE49-F238E27FC236}">
                      <a16:creationId xmlns:a16="http://schemas.microsoft.com/office/drawing/2014/main" id="{EF66A3E7-522C-4F9B-A834-AAFAC64887E8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PA-任意多边形 17">
                  <a:extLst>
                    <a:ext uri="{FF2B5EF4-FFF2-40B4-BE49-F238E27FC236}">
                      <a16:creationId xmlns:a16="http://schemas.microsoft.com/office/drawing/2014/main" id="{0C12D3FF-B5A2-4520-B4EC-03316F60FECC}"/>
                    </a:ext>
                  </a:extLst>
                </p:cNvPr>
                <p:cNvSpPr/>
                <p:nvPr>
                  <p:custDataLst>
                    <p:tags r:id="rId70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PA-任意多边形 18">
                  <a:extLst>
                    <a:ext uri="{FF2B5EF4-FFF2-40B4-BE49-F238E27FC236}">
                      <a16:creationId xmlns:a16="http://schemas.microsoft.com/office/drawing/2014/main" id="{1986902F-FDB1-4B81-A84D-F91A7FC4A38A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PA-任意多边形 19">
                  <a:extLst>
                    <a:ext uri="{FF2B5EF4-FFF2-40B4-BE49-F238E27FC236}">
                      <a16:creationId xmlns:a16="http://schemas.microsoft.com/office/drawing/2014/main" id="{7F470C95-05BF-4161-8CD4-084E862FF66A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PA-平行四边形 155">
                  <a:extLst>
                    <a:ext uri="{FF2B5EF4-FFF2-40B4-BE49-F238E27FC236}">
                      <a16:creationId xmlns:a16="http://schemas.microsoft.com/office/drawing/2014/main" id="{303FDC74-8670-4985-B876-AE397E3A86AB}"/>
                    </a:ext>
                  </a:extLst>
                </p:cNvPr>
                <p:cNvSpPr/>
                <p:nvPr>
                  <p:custDataLst>
                    <p:tags r:id="rId73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8" name="任意多边形: 形状 117">
                <a:extLst>
                  <a:ext uri="{FF2B5EF4-FFF2-40B4-BE49-F238E27FC236}">
                    <a16:creationId xmlns:a16="http://schemas.microsoft.com/office/drawing/2014/main" id="{8E11F9D7-F709-486A-9A46-9BDFC78FE83F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3D590E7C-4C65-4A37-A11E-A5AAC64521D1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116" name="图片 115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061ABDFA-0F16-42CB-99BD-639BBA248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875017E-4522-449D-B6AA-BAC7F713EB42}"/>
              </a:ext>
            </a:extLst>
          </p:cNvPr>
          <p:cNvSpPr txBox="1"/>
          <p:nvPr/>
        </p:nvSpPr>
        <p:spPr>
          <a:xfrm>
            <a:off x="8220628" y="5403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项目介绍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BA016AC-D1DF-4B7A-AAA0-86D5181DA475}"/>
              </a:ext>
            </a:extLst>
          </p:cNvPr>
          <p:cNvSpPr txBox="1"/>
          <p:nvPr/>
        </p:nvSpPr>
        <p:spPr>
          <a:xfrm>
            <a:off x="7115525" y="122357"/>
            <a:ext cx="3282438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ONE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D46D1BB-A26C-44D0-B9FF-4D4CDEBBD818}"/>
              </a:ext>
            </a:extLst>
          </p:cNvPr>
          <p:cNvGrpSpPr/>
          <p:nvPr/>
        </p:nvGrpSpPr>
        <p:grpSpPr>
          <a:xfrm flipH="1">
            <a:off x="7017632" y="2758214"/>
            <a:ext cx="3561794" cy="844756"/>
            <a:chOff x="6148794" y="1176924"/>
            <a:chExt cx="3868767" cy="964774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E1A44C61-EABC-4B08-ABE1-2FF292540C0F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176" name="PA-组合 7">
                <a:extLst>
                  <a:ext uri="{FF2B5EF4-FFF2-40B4-BE49-F238E27FC236}">
                    <a16:creationId xmlns:a16="http://schemas.microsoft.com/office/drawing/2014/main" id="{25010FEB-6598-4769-B174-BACC4A8F2782}"/>
                  </a:ext>
                </a:extLst>
              </p:cNvPr>
              <p:cNvGrpSpPr/>
              <p:nvPr>
                <p:custDataLst>
                  <p:tags r:id="rId46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179" name="PA-平行四边形 143">
                  <a:extLst>
                    <a:ext uri="{FF2B5EF4-FFF2-40B4-BE49-F238E27FC236}">
                      <a16:creationId xmlns:a16="http://schemas.microsoft.com/office/drawing/2014/main" id="{9F5B029F-0E24-48D0-A5C9-2B099E2441F2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0" name="PA-任意多边形 9">
                  <a:extLst>
                    <a:ext uri="{FF2B5EF4-FFF2-40B4-BE49-F238E27FC236}">
                      <a16:creationId xmlns:a16="http://schemas.microsoft.com/office/drawing/2014/main" id="{60A200C1-7336-45EB-9F02-E8AD8C9DC6DB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1" name="PA-任意多边形 10">
                  <a:extLst>
                    <a:ext uri="{FF2B5EF4-FFF2-40B4-BE49-F238E27FC236}">
                      <a16:creationId xmlns:a16="http://schemas.microsoft.com/office/drawing/2014/main" id="{E61DB67C-FD33-4799-9EAE-A173D93D66A7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2" name="PA-任意多边形 11">
                  <a:extLst>
                    <a:ext uri="{FF2B5EF4-FFF2-40B4-BE49-F238E27FC236}">
                      <a16:creationId xmlns:a16="http://schemas.microsoft.com/office/drawing/2014/main" id="{8D894278-7269-4F4B-9CF1-2A7F36AE71B3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3" name="PA-任意多边形 12">
                  <a:extLst>
                    <a:ext uri="{FF2B5EF4-FFF2-40B4-BE49-F238E27FC236}">
                      <a16:creationId xmlns:a16="http://schemas.microsoft.com/office/drawing/2014/main" id="{7C2CB38F-B3C7-46F6-BB69-F3CCB25C7E44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4" name="PA-任意多边形 13">
                  <a:extLst>
                    <a:ext uri="{FF2B5EF4-FFF2-40B4-BE49-F238E27FC236}">
                      <a16:creationId xmlns:a16="http://schemas.microsoft.com/office/drawing/2014/main" id="{F94D1775-6DC3-4115-8544-620BCED4DB9B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5" name="PA-任意多边形 14">
                  <a:extLst>
                    <a:ext uri="{FF2B5EF4-FFF2-40B4-BE49-F238E27FC236}">
                      <a16:creationId xmlns:a16="http://schemas.microsoft.com/office/drawing/2014/main" id="{1A1A22F4-C70B-45CC-9217-7B7AEF067FB9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PA-任意多边形 15">
                  <a:extLst>
                    <a:ext uri="{FF2B5EF4-FFF2-40B4-BE49-F238E27FC236}">
                      <a16:creationId xmlns:a16="http://schemas.microsoft.com/office/drawing/2014/main" id="{B751801C-36B7-4042-B378-84C8268B1440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PA-任意多边形 16">
                  <a:extLst>
                    <a:ext uri="{FF2B5EF4-FFF2-40B4-BE49-F238E27FC236}">
                      <a16:creationId xmlns:a16="http://schemas.microsoft.com/office/drawing/2014/main" id="{D9D213A6-2E30-4130-910A-8116373221A9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PA-任意多边形 17">
                  <a:extLst>
                    <a:ext uri="{FF2B5EF4-FFF2-40B4-BE49-F238E27FC236}">
                      <a16:creationId xmlns:a16="http://schemas.microsoft.com/office/drawing/2014/main" id="{6EE9D1C2-A369-4A85-A31F-A7A86B18798B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PA-任意多边形 18">
                  <a:extLst>
                    <a:ext uri="{FF2B5EF4-FFF2-40B4-BE49-F238E27FC236}">
                      <a16:creationId xmlns:a16="http://schemas.microsoft.com/office/drawing/2014/main" id="{B47D3FB8-EF07-4940-A0C1-7B408E1E0270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PA-任意多边形 19">
                  <a:extLst>
                    <a:ext uri="{FF2B5EF4-FFF2-40B4-BE49-F238E27FC236}">
                      <a16:creationId xmlns:a16="http://schemas.microsoft.com/office/drawing/2014/main" id="{6D2D1ADA-1954-442C-8465-48B09AE2E9DB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PA-平行四边形 155">
                  <a:extLst>
                    <a:ext uri="{FF2B5EF4-FFF2-40B4-BE49-F238E27FC236}">
                      <a16:creationId xmlns:a16="http://schemas.microsoft.com/office/drawing/2014/main" id="{98ABB80D-DD05-44D0-A9E6-2EA072014508}"/>
                    </a:ext>
                  </a:extLst>
                </p:cNvPr>
                <p:cNvSpPr/>
                <p:nvPr>
                  <p:custDataLst>
                    <p:tags r:id="rId59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C9FE7617-C6EA-423B-8DC4-EAC9E43B188A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A6756B6C-E0C1-4B11-906A-F350345F80B9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175" name="图片 174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D45DBB87-18A1-4B1C-8915-2B78D8311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4DF7222F-71C6-4950-BA22-83B13498B3F0}"/>
              </a:ext>
            </a:extLst>
          </p:cNvPr>
          <p:cNvSpPr txBox="1"/>
          <p:nvPr/>
        </p:nvSpPr>
        <p:spPr>
          <a:xfrm>
            <a:off x="6931566" y="2578105"/>
            <a:ext cx="4486279" cy="45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THERE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811691C0-6718-46AD-BB5E-86A97D3BF100}"/>
              </a:ext>
            </a:extLst>
          </p:cNvPr>
          <p:cNvGrpSpPr/>
          <p:nvPr/>
        </p:nvGrpSpPr>
        <p:grpSpPr>
          <a:xfrm>
            <a:off x="7369221" y="4002548"/>
            <a:ext cx="3165465" cy="806370"/>
            <a:chOff x="7333037" y="1558236"/>
            <a:chExt cx="3438280" cy="920932"/>
          </a:xfrm>
        </p:grpSpPr>
        <p:grpSp>
          <p:nvGrpSpPr>
            <p:cNvPr id="195" name="PA-组合 7">
              <a:extLst>
                <a:ext uri="{FF2B5EF4-FFF2-40B4-BE49-F238E27FC236}">
                  <a16:creationId xmlns:a16="http://schemas.microsoft.com/office/drawing/2014/main" id="{BE18977C-47AB-4FBA-A1F4-F7A6F23CE548}"/>
                </a:ext>
              </a:extLst>
            </p:cNvPr>
            <p:cNvGrpSpPr/>
            <p:nvPr>
              <p:custDataLst>
                <p:tags r:id="rId32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98" name="PA-平行四边形 143">
                <a:extLst>
                  <a:ext uri="{FF2B5EF4-FFF2-40B4-BE49-F238E27FC236}">
                    <a16:creationId xmlns:a16="http://schemas.microsoft.com/office/drawing/2014/main" id="{2DF01851-DD79-4D9C-882C-F81EA6F4EF0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9" name="PA-任意多边形 9">
                <a:extLst>
                  <a:ext uri="{FF2B5EF4-FFF2-40B4-BE49-F238E27FC236}">
                    <a16:creationId xmlns:a16="http://schemas.microsoft.com/office/drawing/2014/main" id="{CE946B35-621D-4407-A69D-3331D922D136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0" name="PA-任意多边形 10">
                <a:extLst>
                  <a:ext uri="{FF2B5EF4-FFF2-40B4-BE49-F238E27FC236}">
                    <a16:creationId xmlns:a16="http://schemas.microsoft.com/office/drawing/2014/main" id="{324EAB7E-9E89-4E65-B95A-8D2BA5B2118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1" name="PA-任意多边形 11">
                <a:extLst>
                  <a:ext uri="{FF2B5EF4-FFF2-40B4-BE49-F238E27FC236}">
                    <a16:creationId xmlns:a16="http://schemas.microsoft.com/office/drawing/2014/main" id="{0B53B45C-53CE-4172-B65C-E4B95D2CCE44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2" name="PA-任意多边形 12">
                <a:extLst>
                  <a:ext uri="{FF2B5EF4-FFF2-40B4-BE49-F238E27FC236}">
                    <a16:creationId xmlns:a16="http://schemas.microsoft.com/office/drawing/2014/main" id="{ECD3133C-49F2-43DA-86D3-A53DCE1160DF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3" name="PA-任意多边形 13">
                <a:extLst>
                  <a:ext uri="{FF2B5EF4-FFF2-40B4-BE49-F238E27FC236}">
                    <a16:creationId xmlns:a16="http://schemas.microsoft.com/office/drawing/2014/main" id="{4BCDF615-285A-415C-AF33-DA40B35CE1D5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4" name="PA-任意多边形 14">
                <a:extLst>
                  <a:ext uri="{FF2B5EF4-FFF2-40B4-BE49-F238E27FC236}">
                    <a16:creationId xmlns:a16="http://schemas.microsoft.com/office/drawing/2014/main" id="{AB846583-4F4D-4926-A672-A9AAD5301E42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5" name="PA-任意多边形 15">
                <a:extLst>
                  <a:ext uri="{FF2B5EF4-FFF2-40B4-BE49-F238E27FC236}">
                    <a16:creationId xmlns:a16="http://schemas.microsoft.com/office/drawing/2014/main" id="{B0E09F08-B89A-4CBA-882D-349A2B269CB1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6" name="PA-任意多边形 16">
                <a:extLst>
                  <a:ext uri="{FF2B5EF4-FFF2-40B4-BE49-F238E27FC236}">
                    <a16:creationId xmlns:a16="http://schemas.microsoft.com/office/drawing/2014/main" id="{4C96783F-373B-4F6B-8744-8579F5DEF553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7" name="PA-任意多边形 17">
                <a:extLst>
                  <a:ext uri="{FF2B5EF4-FFF2-40B4-BE49-F238E27FC236}">
                    <a16:creationId xmlns:a16="http://schemas.microsoft.com/office/drawing/2014/main" id="{EB806CF6-FBB5-48CA-A47E-95576A736884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8" name="PA-任意多边形 18">
                <a:extLst>
                  <a:ext uri="{FF2B5EF4-FFF2-40B4-BE49-F238E27FC236}">
                    <a16:creationId xmlns:a16="http://schemas.microsoft.com/office/drawing/2014/main" id="{636E1260-1CE0-4966-9BA2-69B353E9D0E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9" name="PA-任意多边形 19">
                <a:extLst>
                  <a:ext uri="{FF2B5EF4-FFF2-40B4-BE49-F238E27FC236}">
                    <a16:creationId xmlns:a16="http://schemas.microsoft.com/office/drawing/2014/main" id="{11D9B982-969D-4ED8-B8E9-F8F44BA8DE19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0" name="PA-平行四边形 155">
                <a:extLst>
                  <a:ext uri="{FF2B5EF4-FFF2-40B4-BE49-F238E27FC236}">
                    <a16:creationId xmlns:a16="http://schemas.microsoft.com/office/drawing/2014/main" id="{58557808-092F-4AFB-B436-37E33033E48D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DC1B8B4A-2648-453D-86E8-EADEBBFB1B4D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20E72FC9-09D0-4139-9089-4429143E768C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194" name="图片 193" descr="图片包含 监视器, 室内, 电视, 屏幕&#10;&#10;描述已自动生成">
            <a:extLst>
              <a:ext uri="{FF2B5EF4-FFF2-40B4-BE49-F238E27FC236}">
                <a16:creationId xmlns:a16="http://schemas.microsoft.com/office/drawing/2014/main" id="{D884DC3A-D8B5-4B36-8BAB-CE612E7CC752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20" y="3964162"/>
            <a:ext cx="2934395" cy="307296"/>
          </a:xfrm>
          <a:prstGeom prst="rect">
            <a:avLst/>
          </a:prstGeom>
        </p:spPr>
      </p:pic>
      <p:sp>
        <p:nvSpPr>
          <p:cNvPr id="140" name="文本框 139">
            <a:extLst>
              <a:ext uri="{FF2B5EF4-FFF2-40B4-BE49-F238E27FC236}">
                <a16:creationId xmlns:a16="http://schemas.microsoft.com/office/drawing/2014/main" id="{77EEA0EE-4D26-4107-A447-C7BF4B0F7299}"/>
              </a:ext>
            </a:extLst>
          </p:cNvPr>
          <p:cNvSpPr txBox="1"/>
          <p:nvPr/>
        </p:nvSpPr>
        <p:spPr>
          <a:xfrm flipH="1">
            <a:off x="8229856" y="416681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项目环境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A8E6E1E-11E7-430F-B8F9-368F4945748C}"/>
              </a:ext>
            </a:extLst>
          </p:cNvPr>
          <p:cNvSpPr txBox="1"/>
          <p:nvPr/>
        </p:nvSpPr>
        <p:spPr>
          <a:xfrm flipH="1">
            <a:off x="7682152" y="3767468"/>
            <a:ext cx="3282438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FOUR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3" name="PA-矩形: 圆角 86">
            <a:extLst>
              <a:ext uri="{FF2B5EF4-FFF2-40B4-BE49-F238E27FC236}">
                <a16:creationId xmlns:a16="http://schemas.microsoft.com/office/drawing/2014/main" id="{5FA92A0E-1F7A-43F9-969D-277F2B1B46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74548" y="5360081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5" name="PA-矩形: 圆角 90">
            <a:extLst>
              <a:ext uri="{FF2B5EF4-FFF2-40B4-BE49-F238E27FC236}">
                <a16:creationId xmlns:a16="http://schemas.microsoft.com/office/drawing/2014/main" id="{472C34C8-608C-44C9-95B1-1D1848C3BE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00638" y="3915998"/>
            <a:ext cx="670228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PA-矩形: 圆角 92">
            <a:extLst>
              <a:ext uri="{FF2B5EF4-FFF2-40B4-BE49-F238E27FC236}">
                <a16:creationId xmlns:a16="http://schemas.microsoft.com/office/drawing/2014/main" id="{67F32E8C-C77C-4FA0-A5DC-12DE6CED96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33152" y="3969352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8" name="PA-矩形: 圆角 86">
            <a:extLst>
              <a:ext uri="{FF2B5EF4-FFF2-40B4-BE49-F238E27FC236}">
                <a16:creationId xmlns:a16="http://schemas.microsoft.com/office/drawing/2014/main" id="{A3B79DB1-2A4F-4A8D-9072-7D6A1A4AE12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36800" y="1082946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1" name="PA-矩形: 圆角 88">
            <a:extLst>
              <a:ext uri="{FF2B5EF4-FFF2-40B4-BE49-F238E27FC236}">
                <a16:creationId xmlns:a16="http://schemas.microsoft.com/office/drawing/2014/main" id="{96173EDA-77DD-47EA-B2DA-B997FAC0A6B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148751" y="2532987"/>
            <a:ext cx="982438" cy="33212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7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0356EEE6-3C5A-4268-A9FE-2DFA4E468BC1}"/>
              </a:ext>
            </a:extLst>
          </p:cNvPr>
          <p:cNvSpPr txBox="1"/>
          <p:nvPr/>
        </p:nvSpPr>
        <p:spPr>
          <a:xfrm>
            <a:off x="7992631" y="296836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项目流程图</a:t>
            </a:r>
          </a:p>
        </p:txBody>
      </p:sp>
      <p:sp>
        <p:nvSpPr>
          <p:cNvPr id="143" name="PA-矩形: 圆角 86">
            <a:extLst>
              <a:ext uri="{FF2B5EF4-FFF2-40B4-BE49-F238E27FC236}">
                <a16:creationId xmlns:a16="http://schemas.microsoft.com/office/drawing/2014/main" id="{7C42F0E0-749F-4BCA-86B1-0BA7B3C72C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1020772" y="5340182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44" name="PA-矩形: 圆角 86">
            <a:extLst>
              <a:ext uri="{FF2B5EF4-FFF2-40B4-BE49-F238E27FC236}">
                <a16:creationId xmlns:a16="http://schemas.microsoft.com/office/drawing/2014/main" id="{8FDEE085-AE7E-4FDF-B2E6-D684B393F68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1051964" y="823775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45" name="PA-矩形: 圆角 90">
            <a:extLst>
              <a:ext uri="{FF2B5EF4-FFF2-40B4-BE49-F238E27FC236}">
                <a16:creationId xmlns:a16="http://schemas.microsoft.com/office/drawing/2014/main" id="{A31FF2A6-7325-4B85-9429-B0BEDDC52B5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4446773" y="4499861"/>
            <a:ext cx="670228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46" name="PA-矩形: 圆角 92">
            <a:extLst>
              <a:ext uri="{FF2B5EF4-FFF2-40B4-BE49-F238E27FC236}">
                <a16:creationId xmlns:a16="http://schemas.microsoft.com/office/drawing/2014/main" id="{C9F751A5-00C7-4833-B57F-C6FB5F7EA67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4936234" y="4679680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47" name="PA-矩形: 圆角 88">
            <a:extLst>
              <a:ext uri="{FF2B5EF4-FFF2-40B4-BE49-F238E27FC236}">
                <a16:creationId xmlns:a16="http://schemas.microsoft.com/office/drawing/2014/main" id="{3CCAE210-A7B5-4402-9311-AC5AF2FA748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2334598" y="6148351"/>
            <a:ext cx="982438" cy="33212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7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48" name="PA-矩形: 圆角 91">
            <a:extLst>
              <a:ext uri="{FF2B5EF4-FFF2-40B4-BE49-F238E27FC236}">
                <a16:creationId xmlns:a16="http://schemas.microsoft.com/office/drawing/2014/main" id="{25883AC3-323D-4AC0-9E45-75A2AB1569A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H="1">
            <a:off x="601404" y="4286323"/>
            <a:ext cx="1219880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1" name="PA-矩形: 圆角 92">
            <a:extLst>
              <a:ext uri="{FF2B5EF4-FFF2-40B4-BE49-F238E27FC236}">
                <a16:creationId xmlns:a16="http://schemas.microsoft.com/office/drawing/2014/main" id="{0623F420-7032-46C8-985C-AB3CC876C20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30967" y="2787929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2" name="PA-矩形: 圆角 92">
            <a:extLst>
              <a:ext uri="{FF2B5EF4-FFF2-40B4-BE49-F238E27FC236}">
                <a16:creationId xmlns:a16="http://schemas.microsoft.com/office/drawing/2014/main" id="{033097EE-9795-41B2-BC0C-9F90BB3FD2D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-59684" y="2911115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3" name="PA-矩形: 圆角 92">
            <a:extLst>
              <a:ext uri="{FF2B5EF4-FFF2-40B4-BE49-F238E27FC236}">
                <a16:creationId xmlns:a16="http://schemas.microsoft.com/office/drawing/2014/main" id="{8ADE9946-12D5-457C-BCAE-2FAB69287DA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43723" y="4401498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0" name="PA-矩形: 圆角 91">
            <a:extLst>
              <a:ext uri="{FF2B5EF4-FFF2-40B4-BE49-F238E27FC236}">
                <a16:creationId xmlns:a16="http://schemas.microsoft.com/office/drawing/2014/main" id="{8E16B196-1000-4702-95DF-0246B69C523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flipH="1">
            <a:off x="5531077" y="2135793"/>
            <a:ext cx="1219880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" name="PA-矩形: 圆角 91">
            <a:extLst>
              <a:ext uri="{FF2B5EF4-FFF2-40B4-BE49-F238E27FC236}">
                <a16:creationId xmlns:a16="http://schemas.microsoft.com/office/drawing/2014/main" id="{08233FA4-BB5A-42EB-AB23-DEA3DFCA39F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4012626" y="1625579"/>
            <a:ext cx="1219880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F53E297A-5F71-4A44-944B-25AD5DC2F08C}"/>
              </a:ext>
            </a:extLst>
          </p:cNvPr>
          <p:cNvSpPr/>
          <p:nvPr/>
        </p:nvSpPr>
        <p:spPr>
          <a:xfrm rot="16200000">
            <a:off x="10408291" y="5058525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A0E164-A332-49B1-AF38-07DA8A92436D}"/>
              </a:ext>
            </a:extLst>
          </p:cNvPr>
          <p:cNvSpPr txBox="1"/>
          <p:nvPr/>
        </p:nvSpPr>
        <p:spPr>
          <a:xfrm>
            <a:off x="297270" y="2250385"/>
            <a:ext cx="5948117" cy="155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100" normalizeH="0" baseline="0" noProof="0" dirty="0">
                <a:ln>
                  <a:noFill/>
                </a:ln>
                <a:blipFill dpi="0" rotWithShape="1">
                  <a:blip r:embed="rId123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CONTENT</a:t>
            </a:r>
            <a:endParaRPr kumimoji="0" lang="zh-CN" altLang="en-US" sz="8000" b="0" i="0" u="none" strike="noStrike" kern="1200" cap="none" spc="100" normalizeH="0" baseline="0" noProof="0" dirty="0">
              <a:ln>
                <a:noFill/>
              </a:ln>
              <a:blipFill dpi="0" rotWithShape="1">
                <a:blip r:embed="rId123"/>
                <a:srcRect/>
                <a:stretch>
                  <a:fillRect/>
                </a:stretch>
              </a:blip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D1028C9-BFD6-42F2-81F3-AD512166C6C9}"/>
              </a:ext>
            </a:extLst>
          </p:cNvPr>
          <p:cNvSpPr txBox="1"/>
          <p:nvPr/>
        </p:nvSpPr>
        <p:spPr>
          <a:xfrm>
            <a:off x="243874" y="2158466"/>
            <a:ext cx="5948117" cy="155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74000">
                      <a:srgbClr val="04C8F8">
                        <a:alpha val="80000"/>
                      </a:srgbClr>
                    </a:gs>
                    <a:gs pos="100000">
                      <a:prstClr val="white">
                        <a:alpha val="10000"/>
                      </a:prstClr>
                    </a:gs>
                    <a:gs pos="0">
                      <a:srgbClr val="28C365">
                        <a:alpha val="74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CONTENT</a:t>
            </a:r>
            <a:endParaRPr kumimoji="0" lang="zh-CN" altLang="en-US" sz="8000" b="0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74000">
                    <a:srgbClr val="04C8F8">
                      <a:alpha val="80000"/>
                    </a:srgbClr>
                  </a:gs>
                  <a:gs pos="100000">
                    <a:prstClr val="white">
                      <a:alpha val="10000"/>
                    </a:prstClr>
                  </a:gs>
                  <a:gs pos="0">
                    <a:srgbClr val="28C365">
                      <a:alpha val="74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005F5D18-87DB-4259-B62A-7E7BF1A85805}"/>
              </a:ext>
            </a:extLst>
          </p:cNvPr>
          <p:cNvGrpSpPr/>
          <p:nvPr/>
        </p:nvGrpSpPr>
        <p:grpSpPr>
          <a:xfrm flipH="1">
            <a:off x="7025440" y="5191043"/>
            <a:ext cx="3561794" cy="844756"/>
            <a:chOff x="6148794" y="1176924"/>
            <a:chExt cx="3868767" cy="964774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A61F7DB4-DAEF-4600-8F83-AB10F7C338D9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223" name="PA-组合 7">
                <a:extLst>
                  <a:ext uri="{FF2B5EF4-FFF2-40B4-BE49-F238E27FC236}">
                    <a16:creationId xmlns:a16="http://schemas.microsoft.com/office/drawing/2014/main" id="{0A948F8F-6D47-4408-BD1E-6BC115C96DB1}"/>
                  </a:ext>
                </a:extLst>
              </p:cNvPr>
              <p:cNvGrpSpPr/>
              <p:nvPr>
                <p:custDataLst>
                  <p:tags r:id="rId18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226" name="PA-平行四边形 143">
                  <a:extLst>
                    <a:ext uri="{FF2B5EF4-FFF2-40B4-BE49-F238E27FC236}">
                      <a16:creationId xmlns:a16="http://schemas.microsoft.com/office/drawing/2014/main" id="{7818760A-B02C-450E-88B7-348EC0515692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27" name="PA-任意多边形 9">
                  <a:extLst>
                    <a:ext uri="{FF2B5EF4-FFF2-40B4-BE49-F238E27FC236}">
                      <a16:creationId xmlns:a16="http://schemas.microsoft.com/office/drawing/2014/main" id="{98B2FB81-2BFA-49A4-988D-E3EDE9D886A3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28" name="PA-任意多边形 10">
                  <a:extLst>
                    <a:ext uri="{FF2B5EF4-FFF2-40B4-BE49-F238E27FC236}">
                      <a16:creationId xmlns:a16="http://schemas.microsoft.com/office/drawing/2014/main" id="{7328C884-72D0-4093-9053-6AD195250D08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29" name="PA-任意多边形 11">
                  <a:extLst>
                    <a:ext uri="{FF2B5EF4-FFF2-40B4-BE49-F238E27FC236}">
                      <a16:creationId xmlns:a16="http://schemas.microsoft.com/office/drawing/2014/main" id="{4BCFBB83-2F53-4E43-B030-BD49BCFFCFEE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0" name="PA-任意多边形 12">
                  <a:extLst>
                    <a:ext uri="{FF2B5EF4-FFF2-40B4-BE49-F238E27FC236}">
                      <a16:creationId xmlns:a16="http://schemas.microsoft.com/office/drawing/2014/main" id="{8F253BBB-9479-4506-8ED2-9E40B0E7C63A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PA-任意多边形 13">
                  <a:extLst>
                    <a:ext uri="{FF2B5EF4-FFF2-40B4-BE49-F238E27FC236}">
                      <a16:creationId xmlns:a16="http://schemas.microsoft.com/office/drawing/2014/main" id="{15D91C49-0143-404C-B808-908E0CB9B068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2" name="PA-任意多边形 14">
                  <a:extLst>
                    <a:ext uri="{FF2B5EF4-FFF2-40B4-BE49-F238E27FC236}">
                      <a16:creationId xmlns:a16="http://schemas.microsoft.com/office/drawing/2014/main" id="{45E91D22-DD6B-4638-85DA-4CE7588E875F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3" name="PA-任意多边形 15">
                  <a:extLst>
                    <a:ext uri="{FF2B5EF4-FFF2-40B4-BE49-F238E27FC236}">
                      <a16:creationId xmlns:a16="http://schemas.microsoft.com/office/drawing/2014/main" id="{FBF1F696-4F05-4B28-84FA-2524FF3B8EF1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PA-任意多边形 16">
                  <a:extLst>
                    <a:ext uri="{FF2B5EF4-FFF2-40B4-BE49-F238E27FC236}">
                      <a16:creationId xmlns:a16="http://schemas.microsoft.com/office/drawing/2014/main" id="{B946225E-793C-4D22-9F19-54987BD73524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5" name="PA-任意多边形 17">
                  <a:extLst>
                    <a:ext uri="{FF2B5EF4-FFF2-40B4-BE49-F238E27FC236}">
                      <a16:creationId xmlns:a16="http://schemas.microsoft.com/office/drawing/2014/main" id="{41F3145A-85AC-4320-B2AF-49D8342DF140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6" name="PA-任意多边形 18">
                  <a:extLst>
                    <a:ext uri="{FF2B5EF4-FFF2-40B4-BE49-F238E27FC236}">
                      <a16:creationId xmlns:a16="http://schemas.microsoft.com/office/drawing/2014/main" id="{F0209C97-786F-4342-BBF5-F3AD2F517AEB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7" name="PA-任意多边形 19">
                  <a:extLst>
                    <a:ext uri="{FF2B5EF4-FFF2-40B4-BE49-F238E27FC236}">
                      <a16:creationId xmlns:a16="http://schemas.microsoft.com/office/drawing/2014/main" id="{594B47DE-2705-44EF-855E-B415ECB3D1E4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8" name="PA-平行四边形 155">
                  <a:extLst>
                    <a:ext uri="{FF2B5EF4-FFF2-40B4-BE49-F238E27FC236}">
                      <a16:creationId xmlns:a16="http://schemas.microsoft.com/office/drawing/2014/main" id="{0FDF4216-13F0-465B-AD93-F1B296D84510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4DBC4E59-526E-4066-B5B2-0BEC39C4197A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523940EF-C683-4298-9484-A0D18936EBA4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222" name="图片 221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84B146C6-63AE-484D-80E4-DECDEE82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239" name="文本框 238">
            <a:extLst>
              <a:ext uri="{FF2B5EF4-FFF2-40B4-BE49-F238E27FC236}">
                <a16:creationId xmlns:a16="http://schemas.microsoft.com/office/drawing/2014/main" id="{6EE13F3B-C20A-40C3-95EC-3282A5F58C27}"/>
              </a:ext>
            </a:extLst>
          </p:cNvPr>
          <p:cNvSpPr txBox="1"/>
          <p:nvPr/>
        </p:nvSpPr>
        <p:spPr>
          <a:xfrm>
            <a:off x="8175345" y="541824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项目演示</a:t>
            </a: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1B16C8D4-B761-413E-B948-41F805049E6E}"/>
              </a:ext>
            </a:extLst>
          </p:cNvPr>
          <p:cNvSpPr txBox="1"/>
          <p:nvPr/>
        </p:nvSpPr>
        <p:spPr>
          <a:xfrm>
            <a:off x="7115525" y="5000543"/>
            <a:ext cx="3282438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FIVE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507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5</a:t>
            </a:r>
            <a:r>
              <a:rPr lang="zh-CN" altLang="en-US" sz="2800" dirty="0"/>
              <a:t>、集群监控</a:t>
            </a:r>
            <a:r>
              <a:rPr lang="en-US" altLang="zh-CN" sz="2800" dirty="0"/>
              <a:t>——Zabbix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8EA063-1781-4D09-A356-77BE45EA8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9692"/>
            <a:ext cx="12192000" cy="56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3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9246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5</a:t>
            </a:r>
            <a:r>
              <a:rPr lang="zh-CN" altLang="en-US" sz="2800" dirty="0"/>
              <a:t>、集群监控</a:t>
            </a:r>
            <a:r>
              <a:rPr lang="en-US" altLang="zh-CN" sz="2800" dirty="0"/>
              <a:t>——Zabbix</a:t>
            </a:r>
            <a:r>
              <a:rPr lang="zh-CN" altLang="en-US" sz="2800" dirty="0"/>
              <a:t>集成</a:t>
            </a:r>
            <a:r>
              <a:rPr lang="en-US" altLang="zh-CN" sz="2800" dirty="0"/>
              <a:t>Grafana</a:t>
            </a:r>
            <a:r>
              <a:rPr lang="zh-CN" altLang="en-US" sz="2800" dirty="0"/>
              <a:t>实现可视化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97DB09-F268-46A9-9C3D-D834D2B0F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3339"/>
            <a:ext cx="12192000" cy="56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9246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5</a:t>
            </a:r>
            <a:r>
              <a:rPr lang="zh-CN" altLang="en-US" sz="2800" dirty="0"/>
              <a:t>、集群监控</a:t>
            </a:r>
            <a:r>
              <a:rPr lang="en-US" altLang="zh-CN" sz="2800" dirty="0"/>
              <a:t>——Zabbix</a:t>
            </a:r>
            <a:r>
              <a:rPr lang="zh-CN" altLang="en-US" sz="2800" dirty="0"/>
              <a:t>集成</a:t>
            </a:r>
            <a:r>
              <a:rPr lang="en-US" altLang="zh-CN" sz="2800" dirty="0"/>
              <a:t>Grafana</a:t>
            </a:r>
            <a:r>
              <a:rPr lang="zh-CN" altLang="en-US" sz="2800" dirty="0"/>
              <a:t>实现可视化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812525-ED32-44DE-8F02-7594BC142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46366"/>
            <a:ext cx="12192000" cy="55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6</a:t>
            </a:r>
            <a:r>
              <a:rPr lang="zh-CN" altLang="en-US" sz="2800" dirty="0"/>
              <a:t>、即席查询</a:t>
            </a:r>
            <a:r>
              <a:rPr lang="en-US" altLang="zh-CN" sz="2800" dirty="0"/>
              <a:t>——</a:t>
            </a:r>
            <a:r>
              <a:rPr lang="en-US" altLang="zh-CN" sz="2800" dirty="0" err="1"/>
              <a:t>Kylin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D6FACB-4421-499B-81C3-F9C7BFAAB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7311"/>
            <a:ext cx="12192000" cy="56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6</a:t>
            </a:r>
            <a:r>
              <a:rPr lang="zh-CN" altLang="en-US" sz="2800" dirty="0"/>
              <a:t>、即席查询</a:t>
            </a:r>
            <a:r>
              <a:rPr lang="en-US" altLang="zh-CN" sz="2800" dirty="0"/>
              <a:t>——</a:t>
            </a:r>
            <a:r>
              <a:rPr lang="en-US" altLang="zh-CN" sz="2800" dirty="0" err="1"/>
              <a:t>Kylin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9F1853-F89B-4E35-86CC-98E8BDB35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4141"/>
            <a:ext cx="12192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3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6</a:t>
            </a:r>
            <a:r>
              <a:rPr lang="zh-CN" altLang="en-US" sz="2800" dirty="0"/>
              <a:t>、即席查询</a:t>
            </a:r>
            <a:r>
              <a:rPr lang="en-US" altLang="zh-CN" sz="2800" dirty="0"/>
              <a:t>——</a:t>
            </a:r>
            <a:r>
              <a:rPr lang="en-US" altLang="zh-CN" sz="2800" dirty="0" err="1"/>
              <a:t>Kylin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7E6498-CBF4-4B4D-8A57-FFACB3E96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5732"/>
            <a:ext cx="12192000" cy="56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7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6</a:t>
            </a:r>
            <a:r>
              <a:rPr lang="zh-CN" altLang="en-US" sz="2800" dirty="0"/>
              <a:t>、即席查询</a:t>
            </a:r>
            <a:r>
              <a:rPr lang="en-US" altLang="zh-CN" sz="2800" dirty="0"/>
              <a:t>——</a:t>
            </a:r>
            <a:r>
              <a:rPr lang="en-US" altLang="zh-CN" sz="2800" dirty="0" err="1"/>
              <a:t>Kylin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CC70A5-7372-4E01-BC53-0B1A73492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0726"/>
            <a:ext cx="12192000" cy="56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6</a:t>
            </a:r>
            <a:r>
              <a:rPr lang="zh-CN" altLang="en-US" sz="2800" dirty="0"/>
              <a:t>、即席查询</a:t>
            </a:r>
            <a:r>
              <a:rPr lang="en-US" altLang="zh-CN" sz="2800" dirty="0"/>
              <a:t>——</a:t>
            </a:r>
            <a:r>
              <a:rPr lang="en-US" altLang="zh-CN" sz="2800" dirty="0" err="1"/>
              <a:t>Kylin</a:t>
            </a:r>
            <a:r>
              <a:rPr lang="zh-CN" altLang="en-US" sz="2800" dirty="0"/>
              <a:t>集成</a:t>
            </a:r>
            <a:r>
              <a:rPr lang="en-US" altLang="zh-CN" sz="2800" dirty="0" err="1"/>
              <a:t>Zepplin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B6EC1-00AC-4D8B-A89F-40A642AB0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12734"/>
            <a:ext cx="12192000" cy="56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9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6</a:t>
            </a:r>
            <a:r>
              <a:rPr lang="zh-CN" altLang="en-US" sz="2800" dirty="0"/>
              <a:t>、即席查询</a:t>
            </a:r>
            <a:r>
              <a:rPr lang="en-US" altLang="zh-CN" sz="2800" dirty="0"/>
              <a:t>——</a:t>
            </a:r>
            <a:r>
              <a:rPr lang="en-US" altLang="zh-CN" sz="2800" dirty="0" err="1"/>
              <a:t>Kylin</a:t>
            </a:r>
            <a:r>
              <a:rPr lang="zh-CN" altLang="en-US" sz="2800" dirty="0"/>
              <a:t>集成</a:t>
            </a:r>
            <a:r>
              <a:rPr lang="en-US" altLang="zh-CN" sz="2800" dirty="0" err="1"/>
              <a:t>Zepplin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484CD7-80E1-4F99-8A63-D385B32B9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841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86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7</a:t>
            </a:r>
            <a:r>
              <a:rPr lang="zh-CN" altLang="en-US" sz="2800" dirty="0"/>
              <a:t>、可视化呈现</a:t>
            </a:r>
            <a:r>
              <a:rPr lang="en-US" altLang="zh-CN" sz="2800" dirty="0"/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48C27-8666-4924-93CB-C68AEECA3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3422"/>
            <a:ext cx="12192000" cy="56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D66E84-EC38-43B7-A9F0-8FD1011AAA0D}"/>
              </a:ext>
            </a:extLst>
          </p:cNvPr>
          <p:cNvSpPr/>
          <p:nvPr/>
        </p:nvSpPr>
        <p:spPr>
          <a:xfrm>
            <a:off x="4351674" y="26633"/>
            <a:ext cx="29546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一、项目介绍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A6809D-B89D-4504-8668-2E2E42F0E9AC}"/>
              </a:ext>
            </a:extLst>
          </p:cNvPr>
          <p:cNvSpPr txBox="1"/>
          <p:nvPr/>
        </p:nvSpPr>
        <p:spPr>
          <a:xfrm>
            <a:off x="880368" y="1585763"/>
            <a:ext cx="10431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数据仓库（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Data Warehouse 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，是为企业制定决策，提供数据支持的。可以帮助企业，改进业务流程、提高产品质量等。该项目是一个以电子商务为背景的离线数据仓库，基于真实的企业需求与环境搭建，完成一套完整的电商数据业务流程，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进行可视化呈现，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商业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决策提供数据分析的支持。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本项目使用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Hadoop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Hive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Zookeeper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Kafka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Flume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等主流框架来进行实现。让我对这些框架的使用与理解更进一步。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201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7</a:t>
            </a:r>
            <a:r>
              <a:rPr lang="zh-CN" altLang="en-US" sz="2800" dirty="0"/>
              <a:t>、可视化呈现</a:t>
            </a:r>
            <a:r>
              <a:rPr lang="en-US" altLang="zh-CN" sz="2800" dirty="0"/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AE3ED8-9EF5-4E84-8112-2A27C7309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41738"/>
            <a:ext cx="12192000" cy="55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6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7</a:t>
            </a:r>
            <a:r>
              <a:rPr lang="zh-CN" altLang="en-US" sz="2800" dirty="0"/>
              <a:t>、可视化呈现</a:t>
            </a:r>
            <a:r>
              <a:rPr lang="en-US" altLang="zh-CN" sz="2800" dirty="0"/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35154-66D3-4007-9D0C-D0F3D7F12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2280"/>
            <a:ext cx="12192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0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7</a:t>
            </a:r>
            <a:r>
              <a:rPr lang="zh-CN" altLang="en-US" sz="2800" dirty="0"/>
              <a:t>、可视化呈现</a:t>
            </a:r>
            <a:r>
              <a:rPr lang="en-US" altLang="zh-CN" sz="2800" dirty="0"/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A17013-2CCC-4CAA-96F8-19094E08A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84808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5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7</a:t>
            </a:r>
            <a:r>
              <a:rPr lang="zh-CN" altLang="en-US" sz="2800" dirty="0"/>
              <a:t>、可视化呈现</a:t>
            </a:r>
            <a:r>
              <a:rPr lang="en-US" altLang="zh-CN" sz="2800" dirty="0"/>
              <a:t>——Superset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6F4CF1-5D77-4C18-8BBB-3F7461EC0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112" y="896644"/>
            <a:ext cx="10195775" cy="59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5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8</a:t>
            </a:r>
            <a:r>
              <a:rPr lang="zh-CN" altLang="en-US" sz="2800" dirty="0"/>
              <a:t>、元数据管理</a:t>
            </a:r>
            <a:r>
              <a:rPr lang="en-US" altLang="zh-CN" sz="2800" dirty="0"/>
              <a:t>——Atlas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469578CE-8F7D-4CAD-8B8E-BCF275E5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22" y="1032776"/>
            <a:ext cx="12263021" cy="54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719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8</a:t>
            </a:r>
            <a:r>
              <a:rPr lang="zh-CN" altLang="en-US" sz="2800" dirty="0"/>
              <a:t>、元数据管理</a:t>
            </a:r>
            <a:r>
              <a:rPr lang="en-US" altLang="zh-CN" sz="2800" dirty="0"/>
              <a:t>——Atlas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AD5CD23B-BD53-45EB-BA2C-60313423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3586"/>
            <a:ext cx="12192000" cy="5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63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9</a:t>
            </a:r>
            <a:r>
              <a:rPr lang="zh-CN" altLang="en-US" sz="2800" dirty="0"/>
              <a:t>、数据质量管理</a:t>
            </a:r>
            <a:endParaRPr lang="en-US" altLang="zh-CN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10CE84-37AD-4DEB-9182-743A9F3E07F9}"/>
              </a:ext>
            </a:extLst>
          </p:cNvPr>
          <p:cNvSpPr txBox="1"/>
          <p:nvPr/>
        </p:nvSpPr>
        <p:spPr>
          <a:xfrm>
            <a:off x="1679508" y="1101954"/>
            <a:ext cx="10512492" cy="822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使用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Python+Shell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编写脚本进行数据的质量监控管理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数据质量管理的脚本文件如下：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29100788-6AF2-49FC-A270-47F87C52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36" y="2248187"/>
            <a:ext cx="57912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571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9</a:t>
            </a:r>
            <a:r>
              <a:rPr lang="zh-CN" altLang="en-US" sz="2800" dirty="0"/>
              <a:t>、数据质量管理</a:t>
            </a:r>
            <a:endParaRPr lang="en-US" altLang="zh-CN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7068ED-B7D5-4F44-AE7D-AC8738A99417}"/>
              </a:ext>
            </a:extLst>
          </p:cNvPr>
          <p:cNvSpPr txBox="1"/>
          <p:nvPr/>
        </p:nvSpPr>
        <p:spPr>
          <a:xfrm>
            <a:off x="1788736" y="1064122"/>
            <a:ext cx="6094520" cy="4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MySQL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中有关数据质量管理的表如下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3F5CA17C-D952-4149-BC58-813A1BEB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46" y="1558644"/>
            <a:ext cx="17605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5C30F2-4089-443B-AA64-4C157E03AD9C}"/>
              </a:ext>
            </a:extLst>
          </p:cNvPr>
          <p:cNvSpPr txBox="1"/>
          <p:nvPr/>
        </p:nvSpPr>
        <p:spPr>
          <a:xfrm>
            <a:off x="1788736" y="3142943"/>
            <a:ext cx="6094520" cy="4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Azkaban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脚本调度流程如下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9" name="图片 1">
            <a:extLst>
              <a:ext uri="{FF2B5EF4-FFF2-40B4-BE49-F238E27FC236}">
                <a16:creationId xmlns:a16="http://schemas.microsoft.com/office/drawing/2014/main" id="{24D30FD5-C69E-4517-9E31-B3DC0E7F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1" y="3802820"/>
            <a:ext cx="575627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6EBD60B3-1475-4F17-8118-88EAC45F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16" y="3802820"/>
            <a:ext cx="57642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36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20470C-C484-4927-A764-B776E3F71F80}"/>
              </a:ext>
            </a:extLst>
          </p:cNvPr>
          <p:cNvSpPr/>
          <p:nvPr/>
        </p:nvSpPr>
        <p:spPr>
          <a:xfrm>
            <a:off x="3707524" y="969579"/>
            <a:ext cx="4776951" cy="5912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电商离线数据仓库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0061D-1CAB-48B5-B6F6-D31753A1E8B8}"/>
              </a:ext>
            </a:extLst>
          </p:cNvPr>
          <p:cNvSpPr/>
          <p:nvPr/>
        </p:nvSpPr>
        <p:spPr>
          <a:xfrm>
            <a:off x="775265" y="2695905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数据生成模块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0E1A6A-D4D6-4306-95F5-00635DB7035C}"/>
              </a:ext>
            </a:extLst>
          </p:cNvPr>
          <p:cNvSpPr/>
          <p:nvPr/>
        </p:nvSpPr>
        <p:spPr>
          <a:xfrm>
            <a:off x="3995095" y="2695904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数据采集模块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C88DB3-E4AD-49D7-94D4-BB0863A26D85}"/>
              </a:ext>
            </a:extLst>
          </p:cNvPr>
          <p:cNvSpPr/>
          <p:nvPr/>
        </p:nvSpPr>
        <p:spPr>
          <a:xfrm>
            <a:off x="7168666" y="2695904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数据仓库模块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048CB1-C557-4B03-832F-CE096DB95EAF}"/>
              </a:ext>
            </a:extLst>
          </p:cNvPr>
          <p:cNvSpPr/>
          <p:nvPr/>
        </p:nvSpPr>
        <p:spPr>
          <a:xfrm>
            <a:off x="9984420" y="2695904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附加辅助模块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C3C31581-3BCD-48A2-9BEB-F4CD4D721BD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3349070" y="-51026"/>
            <a:ext cx="1135119" cy="4358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2D01E5E-C8C5-4AFB-9F9B-B151C3C2958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958985" y="1558889"/>
            <a:ext cx="1135118" cy="11389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2F3BC469-ED8C-418F-B8B7-87FD22C69E6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6545770" y="1111015"/>
            <a:ext cx="1135118" cy="20346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AA2F2D33-1033-401B-9ADD-2F2470152F4A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16200000" flipH="1">
            <a:off x="7953647" y="-296862"/>
            <a:ext cx="1135118" cy="48504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B0B3D8F-769B-447B-89BA-667CEF61659A}"/>
              </a:ext>
            </a:extLst>
          </p:cNvPr>
          <p:cNvSpPr/>
          <p:nvPr/>
        </p:nvSpPr>
        <p:spPr>
          <a:xfrm>
            <a:off x="162166" y="3716057"/>
            <a:ext cx="1450429" cy="3880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用户行为数据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8CCD5F-650F-43E6-BDB0-B30152214FAB}"/>
              </a:ext>
            </a:extLst>
          </p:cNvPr>
          <p:cNvSpPr/>
          <p:nvPr/>
        </p:nvSpPr>
        <p:spPr>
          <a:xfrm>
            <a:off x="1836234" y="3714738"/>
            <a:ext cx="1329559" cy="3880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业务数据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6825B6-CBC2-446C-84C2-642B9217F375}"/>
              </a:ext>
            </a:extLst>
          </p:cNvPr>
          <p:cNvSpPr/>
          <p:nvPr/>
        </p:nvSpPr>
        <p:spPr>
          <a:xfrm>
            <a:off x="3418847" y="3708419"/>
            <a:ext cx="1450429" cy="3880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用户行为数据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83E407-20BD-46EC-9D25-C1F4C95DBC3A}"/>
              </a:ext>
            </a:extLst>
          </p:cNvPr>
          <p:cNvSpPr/>
          <p:nvPr/>
        </p:nvSpPr>
        <p:spPr>
          <a:xfrm>
            <a:off x="5105547" y="3704897"/>
            <a:ext cx="1329559" cy="3880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业务数据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AFB9D6B-FDE3-480A-9767-2690AE57293B}"/>
              </a:ext>
            </a:extLst>
          </p:cNvPr>
          <p:cNvCxnSpPr>
            <a:stCxn id="7" idx="2"/>
            <a:endCxn id="2" idx="0"/>
          </p:cNvCxnSpPr>
          <p:nvPr/>
        </p:nvCxnSpPr>
        <p:spPr>
          <a:xfrm rot="5400000">
            <a:off x="1030844" y="3009643"/>
            <a:ext cx="562952" cy="8498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45189D6-873A-4F9A-9ABC-F9AD8FBE6C32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rot="16200000" flipH="1">
            <a:off x="1838320" y="3052043"/>
            <a:ext cx="561633" cy="7637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E6166A0A-09CE-4525-B283-E6BD7CB4F61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4280995" y="3028803"/>
            <a:ext cx="551793" cy="8003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F7E0528-5FDE-44C6-A206-AC13EA0F866F}"/>
              </a:ext>
            </a:extLst>
          </p:cNvPr>
          <p:cNvCxnSpPr>
            <a:stCxn id="8" idx="2"/>
            <a:endCxn id="34" idx="0"/>
          </p:cNvCxnSpPr>
          <p:nvPr/>
        </p:nvCxnSpPr>
        <p:spPr>
          <a:xfrm rot="16200000" flipH="1">
            <a:off x="5087811" y="3022380"/>
            <a:ext cx="551793" cy="813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4C40331B-C7AA-437B-9121-77D3378EA00D}"/>
              </a:ext>
            </a:extLst>
          </p:cNvPr>
          <p:cNvSpPr/>
          <p:nvPr/>
        </p:nvSpPr>
        <p:spPr>
          <a:xfrm>
            <a:off x="7549171" y="3339395"/>
            <a:ext cx="1162975" cy="3880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ODS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83F33A2-CF3F-45DC-99CC-EB48CF0788BE}"/>
              </a:ext>
            </a:extLst>
          </p:cNvPr>
          <p:cNvSpPr/>
          <p:nvPr/>
        </p:nvSpPr>
        <p:spPr>
          <a:xfrm>
            <a:off x="6907648" y="3990597"/>
            <a:ext cx="1162975" cy="3880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DWD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447967A-0977-4A1D-AB91-73ECC59AE450}"/>
              </a:ext>
            </a:extLst>
          </p:cNvPr>
          <p:cNvSpPr/>
          <p:nvPr/>
        </p:nvSpPr>
        <p:spPr>
          <a:xfrm>
            <a:off x="7549170" y="4675489"/>
            <a:ext cx="1162975" cy="3880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DWS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A8C9F1A-F0D5-4F42-8AA8-4775C0660A8B}"/>
              </a:ext>
            </a:extLst>
          </p:cNvPr>
          <p:cNvSpPr/>
          <p:nvPr/>
        </p:nvSpPr>
        <p:spPr>
          <a:xfrm>
            <a:off x="7551023" y="6179000"/>
            <a:ext cx="1162975" cy="3880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ADS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57A1F00-29F1-4CAE-98CD-3613A253D7AF}"/>
              </a:ext>
            </a:extLst>
          </p:cNvPr>
          <p:cNvSpPr/>
          <p:nvPr/>
        </p:nvSpPr>
        <p:spPr>
          <a:xfrm>
            <a:off x="7551024" y="5402992"/>
            <a:ext cx="1162975" cy="3880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DWT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05F5DCB-5CC1-4CBF-98FB-8E2F59FA3DB6}"/>
              </a:ext>
            </a:extLst>
          </p:cNvPr>
          <p:cNvSpPr/>
          <p:nvPr/>
        </p:nvSpPr>
        <p:spPr>
          <a:xfrm>
            <a:off x="8225072" y="3990597"/>
            <a:ext cx="1162975" cy="3880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DIM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99FA964-A57D-4B86-B857-3F200C2AC2C3}"/>
              </a:ext>
            </a:extLst>
          </p:cNvPr>
          <p:cNvSpPr/>
          <p:nvPr/>
        </p:nvSpPr>
        <p:spPr>
          <a:xfrm>
            <a:off x="10342236" y="3253757"/>
            <a:ext cx="1162975" cy="38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可视化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826666B-D12F-4E04-8ECC-138092A1FB60}"/>
              </a:ext>
            </a:extLst>
          </p:cNvPr>
          <p:cNvSpPr/>
          <p:nvPr/>
        </p:nvSpPr>
        <p:spPr>
          <a:xfrm>
            <a:off x="10342236" y="3774842"/>
            <a:ext cx="1162975" cy="38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集群监控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A02D272-94DA-4158-81C3-71F54968F73E}"/>
              </a:ext>
            </a:extLst>
          </p:cNvPr>
          <p:cNvSpPr/>
          <p:nvPr/>
        </p:nvSpPr>
        <p:spPr>
          <a:xfrm>
            <a:off x="10339092" y="4278048"/>
            <a:ext cx="1162975" cy="38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元数据管理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E01F0BD-AE88-4D45-8002-AFDF9C93EEAF}"/>
              </a:ext>
            </a:extLst>
          </p:cNvPr>
          <p:cNvSpPr/>
          <p:nvPr/>
        </p:nvSpPr>
        <p:spPr>
          <a:xfrm>
            <a:off x="10352903" y="4777829"/>
            <a:ext cx="1162975" cy="38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定时调度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A316EAB-3103-49A7-8086-D1297F9C4A68}"/>
              </a:ext>
            </a:extLst>
          </p:cNvPr>
          <p:cNvSpPr/>
          <p:nvPr/>
        </p:nvSpPr>
        <p:spPr>
          <a:xfrm>
            <a:off x="10352902" y="5284412"/>
            <a:ext cx="1162975" cy="38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数据质量管理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97374EE-7453-4EEB-8E28-67B3C7016CC9}"/>
              </a:ext>
            </a:extLst>
          </p:cNvPr>
          <p:cNvCxnSpPr>
            <a:stCxn id="9" idx="2"/>
            <a:endCxn id="44" idx="0"/>
          </p:cNvCxnSpPr>
          <p:nvPr/>
        </p:nvCxnSpPr>
        <p:spPr>
          <a:xfrm>
            <a:off x="8130659" y="3153104"/>
            <a:ext cx="0" cy="18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FB9EC4FA-788F-4B2B-BA46-CF99368CC23F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5400000">
            <a:off x="7678299" y="3538237"/>
            <a:ext cx="263198" cy="6415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5CF39436-1A0B-4E85-8DC1-7E7286165B3F}"/>
              </a:ext>
            </a:extLst>
          </p:cNvPr>
          <p:cNvCxnSpPr>
            <a:stCxn id="44" idx="2"/>
            <a:endCxn id="49" idx="0"/>
          </p:cNvCxnSpPr>
          <p:nvPr/>
        </p:nvCxnSpPr>
        <p:spPr>
          <a:xfrm rot="16200000" flipH="1">
            <a:off x="8337010" y="3521047"/>
            <a:ext cx="263198" cy="675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F82233F9-6A1D-41A9-B04B-32C79F8A653D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rot="16200000" flipH="1">
            <a:off x="7661453" y="4206284"/>
            <a:ext cx="296888" cy="6415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D42603F4-9FDF-455E-ABCF-362B113E9054}"/>
              </a:ext>
            </a:extLst>
          </p:cNvPr>
          <p:cNvCxnSpPr>
            <a:stCxn id="49" idx="2"/>
            <a:endCxn id="46" idx="0"/>
          </p:cNvCxnSpPr>
          <p:nvPr/>
        </p:nvCxnSpPr>
        <p:spPr>
          <a:xfrm rot="5400000">
            <a:off x="8320165" y="4189094"/>
            <a:ext cx="296888" cy="675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C31C778-BA7A-4AB7-84F1-3D88C69067E4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8130658" y="5063493"/>
            <a:ext cx="1854" cy="33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8EA371DC-05E4-4979-AA61-D505DA8A1C0D}"/>
              </a:ext>
            </a:extLst>
          </p:cNvPr>
          <p:cNvCxnSpPr>
            <a:stCxn id="48" idx="2"/>
            <a:endCxn id="47" idx="0"/>
          </p:cNvCxnSpPr>
          <p:nvPr/>
        </p:nvCxnSpPr>
        <p:spPr>
          <a:xfrm rot="5400000">
            <a:off x="7938510" y="5984998"/>
            <a:ext cx="38800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1CC8F9AB-4C05-474A-A3BF-1EBFC92DC4C8}"/>
              </a:ext>
            </a:extLst>
          </p:cNvPr>
          <p:cNvSpPr/>
          <p:nvPr/>
        </p:nvSpPr>
        <p:spPr>
          <a:xfrm>
            <a:off x="10362581" y="5802120"/>
            <a:ext cx="1162975" cy="388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即席查询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9CAED35-00FD-4F3F-971C-119722080ABE}"/>
              </a:ext>
            </a:extLst>
          </p:cNvPr>
          <p:cNvSpPr/>
          <p:nvPr/>
        </p:nvSpPr>
        <p:spPr>
          <a:xfrm>
            <a:off x="3916629" y="52408"/>
            <a:ext cx="43396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二、项目功能架构图</a:t>
            </a:r>
          </a:p>
        </p:txBody>
      </p:sp>
    </p:spTree>
    <p:extLst>
      <p:ext uri="{BB962C8B-B14F-4D97-AF65-F5344CB8AC3E}">
        <p14:creationId xmlns:p14="http://schemas.microsoft.com/office/powerpoint/2010/main" val="330666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456A0955-EDAE-400C-BF3F-BB0E2AC50832}"/>
              </a:ext>
            </a:extLst>
          </p:cNvPr>
          <p:cNvSpPr/>
          <p:nvPr/>
        </p:nvSpPr>
        <p:spPr>
          <a:xfrm>
            <a:off x="3552132" y="1577470"/>
            <a:ext cx="1023163" cy="48005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业务数据</a:t>
            </a:r>
          </a:p>
          <a:p>
            <a:pPr algn="ctr"/>
            <a:r>
              <a:rPr lang="en-US" altLang="zh-CN" sz="1000" dirty="0"/>
              <a:t>MySQL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38EE407-FD8E-4CFE-9950-551EDD5B414E}"/>
              </a:ext>
            </a:extLst>
          </p:cNvPr>
          <p:cNvSpPr/>
          <p:nvPr/>
        </p:nvSpPr>
        <p:spPr>
          <a:xfrm>
            <a:off x="822225" y="1603124"/>
            <a:ext cx="752139" cy="33934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Nginx</a:t>
            </a:r>
            <a:endParaRPr lang="zh-CN" altLang="en-US" sz="1000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3085901-79EB-49C3-89AC-B1A685B01557}"/>
              </a:ext>
            </a:extLst>
          </p:cNvPr>
          <p:cNvSpPr/>
          <p:nvPr/>
        </p:nvSpPr>
        <p:spPr>
          <a:xfrm>
            <a:off x="1785826" y="1844321"/>
            <a:ext cx="1279562" cy="46938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业务服务器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9FCC64B-9FAE-4AD3-8651-F1CDE6F23549}"/>
              </a:ext>
            </a:extLst>
          </p:cNvPr>
          <p:cNvSpPr/>
          <p:nvPr/>
        </p:nvSpPr>
        <p:spPr>
          <a:xfrm>
            <a:off x="1783328" y="1288483"/>
            <a:ext cx="1279562" cy="46938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业务服务器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FE3EEDA-A76B-4370-8B1A-B18DF41F814F}"/>
              </a:ext>
            </a:extLst>
          </p:cNvPr>
          <p:cNvSpPr/>
          <p:nvPr/>
        </p:nvSpPr>
        <p:spPr>
          <a:xfrm>
            <a:off x="45998" y="1407797"/>
            <a:ext cx="624791" cy="72112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Web/</a:t>
            </a:r>
          </a:p>
          <a:p>
            <a:pPr algn="ctr"/>
            <a:r>
              <a:rPr lang="en-US" altLang="zh-CN" sz="1000" dirty="0"/>
              <a:t>App</a:t>
            </a:r>
            <a:r>
              <a:rPr lang="zh-CN" altLang="en-US" sz="1000" dirty="0"/>
              <a:t>业务交互</a:t>
            </a: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0F8C0E62-346E-4A82-B53A-F7FF94BBA3D3}"/>
              </a:ext>
            </a:extLst>
          </p:cNvPr>
          <p:cNvCxnSpPr>
            <a:cxnSpLocks/>
            <a:stCxn id="116" idx="3"/>
            <a:endCxn id="113" idx="1"/>
          </p:cNvCxnSpPr>
          <p:nvPr/>
        </p:nvCxnSpPr>
        <p:spPr>
          <a:xfrm>
            <a:off x="670789" y="1768360"/>
            <a:ext cx="151436" cy="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4CF9DC8F-784D-4FA7-B3E9-7FDBFE248A41}"/>
              </a:ext>
            </a:extLst>
          </p:cNvPr>
          <p:cNvCxnSpPr>
            <a:cxnSpLocks/>
            <a:stCxn id="113" idx="3"/>
            <a:endCxn id="115" idx="1"/>
          </p:cNvCxnSpPr>
          <p:nvPr/>
        </p:nvCxnSpPr>
        <p:spPr>
          <a:xfrm flipV="1">
            <a:off x="1574364" y="1523176"/>
            <a:ext cx="208964" cy="24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FF4F881A-9F51-4288-AAF9-D3E36E9642E5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1574364" y="1772795"/>
            <a:ext cx="211462" cy="30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1C9DDD07-206E-45E7-8908-70818C65CD48}"/>
              </a:ext>
            </a:extLst>
          </p:cNvPr>
          <p:cNvCxnSpPr>
            <a:cxnSpLocks/>
            <a:stCxn id="115" idx="3"/>
            <a:endCxn id="112" idx="1"/>
          </p:cNvCxnSpPr>
          <p:nvPr/>
        </p:nvCxnSpPr>
        <p:spPr>
          <a:xfrm>
            <a:off x="3062890" y="1523176"/>
            <a:ext cx="489242" cy="29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DA94BFE7-2343-4032-8359-F80AF2E705A8}"/>
              </a:ext>
            </a:extLst>
          </p:cNvPr>
          <p:cNvCxnSpPr>
            <a:cxnSpLocks/>
            <a:stCxn id="114" idx="3"/>
            <a:endCxn id="112" idx="1"/>
          </p:cNvCxnSpPr>
          <p:nvPr/>
        </p:nvCxnSpPr>
        <p:spPr>
          <a:xfrm flipV="1">
            <a:off x="3065388" y="1817497"/>
            <a:ext cx="486744" cy="26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8063BBF7-C2ED-453D-A520-B55EFD479011}"/>
              </a:ext>
            </a:extLst>
          </p:cNvPr>
          <p:cNvSpPr/>
          <p:nvPr/>
        </p:nvSpPr>
        <p:spPr>
          <a:xfrm>
            <a:off x="6905351" y="3485413"/>
            <a:ext cx="1343448" cy="63953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集群存储</a:t>
            </a:r>
            <a:endParaRPr lang="en-US" altLang="zh-CN" sz="900" dirty="0"/>
          </a:p>
          <a:p>
            <a:pPr algn="ctr"/>
            <a:r>
              <a:rPr lang="en-US" altLang="zh-CN" sz="900" dirty="0"/>
              <a:t>Hadoop3.1.3</a:t>
            </a:r>
            <a:endParaRPr lang="zh-CN" altLang="en-US" sz="900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D59156C9-CD83-4386-B5A0-BD02251AE7E4}"/>
              </a:ext>
            </a:extLst>
          </p:cNvPr>
          <p:cNvSpPr/>
          <p:nvPr/>
        </p:nvSpPr>
        <p:spPr>
          <a:xfrm>
            <a:off x="5802730" y="3586609"/>
            <a:ext cx="825596" cy="43714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消费</a:t>
            </a:r>
            <a:r>
              <a:rPr lang="en-US" altLang="zh-CN" sz="900" dirty="0">
                <a:solidFill>
                  <a:schemeClr val="bg1"/>
                </a:solidFill>
              </a:rPr>
              <a:t>Flume1.9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EC951BE-5ED2-4D47-80F8-FB58B6CE1CFD}"/>
              </a:ext>
            </a:extLst>
          </p:cNvPr>
          <p:cNvSpPr/>
          <p:nvPr/>
        </p:nvSpPr>
        <p:spPr>
          <a:xfrm>
            <a:off x="8739035" y="261719"/>
            <a:ext cx="1383139" cy="58988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结果数据</a:t>
            </a:r>
            <a:endParaRPr lang="en-US" altLang="zh-CN" sz="1000" dirty="0"/>
          </a:p>
          <a:p>
            <a:pPr algn="ctr"/>
            <a:r>
              <a:rPr lang="en-US" altLang="zh-CN" sz="1000" dirty="0"/>
              <a:t>MySQL</a:t>
            </a:r>
            <a:endParaRPr lang="zh-CN" altLang="en-US" sz="1000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958B830C-BD49-4D6F-B6D3-9C45F47E49E0}"/>
              </a:ext>
            </a:extLst>
          </p:cNvPr>
          <p:cNvSpPr/>
          <p:nvPr/>
        </p:nvSpPr>
        <p:spPr>
          <a:xfrm>
            <a:off x="10841378" y="241240"/>
            <a:ext cx="1078534" cy="6308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可视化</a:t>
            </a:r>
            <a:endParaRPr lang="en-US" altLang="zh-CN" sz="1000" dirty="0"/>
          </a:p>
          <a:p>
            <a:pPr algn="ctr"/>
            <a:r>
              <a:rPr lang="en-US" altLang="zh-CN" sz="1000" dirty="0"/>
              <a:t>Superset</a:t>
            </a:r>
            <a:endParaRPr lang="zh-CN" altLang="en-US" sz="1000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943905C5-487E-408C-BB9B-FE94088EF0CC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6628326" y="3805180"/>
            <a:ext cx="277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8A26E5A5-18CB-49CA-8A0D-FE6A9E533141}"/>
              </a:ext>
            </a:extLst>
          </p:cNvPr>
          <p:cNvCxnSpPr>
            <a:cxnSpLocks/>
            <a:stCxn id="122" idx="3"/>
            <a:endCxn id="169" idx="1"/>
          </p:cNvCxnSpPr>
          <p:nvPr/>
        </p:nvCxnSpPr>
        <p:spPr>
          <a:xfrm>
            <a:off x="8248799" y="3805180"/>
            <a:ext cx="425515" cy="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0576C1D0-7F49-4CEB-8D76-7FBAD0537532}"/>
              </a:ext>
            </a:extLst>
          </p:cNvPr>
          <p:cNvCxnSpPr>
            <a:cxnSpLocks/>
            <a:stCxn id="112" idx="3"/>
            <a:endCxn id="129" idx="1"/>
          </p:cNvCxnSpPr>
          <p:nvPr/>
        </p:nvCxnSpPr>
        <p:spPr>
          <a:xfrm>
            <a:off x="4575295" y="1817497"/>
            <a:ext cx="521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0C31C150-6760-431D-B292-07CD40E77E02}"/>
              </a:ext>
            </a:extLst>
          </p:cNvPr>
          <p:cNvSpPr/>
          <p:nvPr/>
        </p:nvSpPr>
        <p:spPr>
          <a:xfrm>
            <a:off x="5096598" y="1553131"/>
            <a:ext cx="1023163" cy="5287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每天同步</a:t>
            </a:r>
            <a:endParaRPr lang="en-US" altLang="zh-CN" sz="1000" dirty="0"/>
          </a:p>
          <a:p>
            <a:pPr algn="ctr"/>
            <a:r>
              <a:rPr lang="en-US" altLang="zh-CN" sz="1000" dirty="0"/>
              <a:t>Sqoop</a:t>
            </a:r>
            <a:endParaRPr lang="zh-CN" altLang="en-US" sz="1000" dirty="0"/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8F314B61-8F42-4202-922C-799B58E8E7A9}"/>
              </a:ext>
            </a:extLst>
          </p:cNvPr>
          <p:cNvCxnSpPr>
            <a:cxnSpLocks/>
            <a:stCxn id="129" idx="3"/>
            <a:endCxn id="122" idx="0"/>
          </p:cNvCxnSpPr>
          <p:nvPr/>
        </p:nvCxnSpPr>
        <p:spPr>
          <a:xfrm>
            <a:off x="6119761" y="1817497"/>
            <a:ext cx="1457314" cy="166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4F931F1B-8079-44B3-9B5E-D03BF9151CD6}"/>
              </a:ext>
            </a:extLst>
          </p:cNvPr>
          <p:cNvSpPr/>
          <p:nvPr/>
        </p:nvSpPr>
        <p:spPr>
          <a:xfrm>
            <a:off x="10843801" y="3429000"/>
            <a:ext cx="1084932" cy="6875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即席查询</a:t>
            </a:r>
            <a:endParaRPr lang="en-US" altLang="zh-CN" sz="1000" dirty="0"/>
          </a:p>
          <a:p>
            <a:pPr algn="ctr"/>
            <a:r>
              <a:rPr lang="zh-CN" altLang="en-US" sz="1000" dirty="0"/>
              <a:t>多维分析</a:t>
            </a:r>
            <a:endParaRPr lang="en-US" altLang="zh-CN" sz="1000" dirty="0"/>
          </a:p>
          <a:p>
            <a:pPr algn="ctr"/>
            <a:r>
              <a:rPr lang="en-US" altLang="zh-CN" sz="1000" dirty="0"/>
              <a:t>Kylin</a:t>
            </a:r>
            <a:endParaRPr lang="zh-CN" altLang="en-US" sz="10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0387D96-C824-4763-A9D8-FA205AB6193F}"/>
              </a:ext>
            </a:extLst>
          </p:cNvPr>
          <p:cNvSpPr/>
          <p:nvPr/>
        </p:nvSpPr>
        <p:spPr>
          <a:xfrm>
            <a:off x="8231225" y="6082662"/>
            <a:ext cx="1177922" cy="5735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元数据管理</a:t>
            </a:r>
            <a:endParaRPr lang="en-US" altLang="zh-CN" sz="1000" dirty="0"/>
          </a:p>
          <a:p>
            <a:pPr algn="ctr"/>
            <a:r>
              <a:rPr lang="en-US" altLang="zh-CN" sz="1000" dirty="0"/>
              <a:t>Atlas2.0</a:t>
            </a:r>
            <a:endParaRPr lang="zh-CN" altLang="en-US" sz="1000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D733DB51-43B4-4032-9B80-9B783574E8B1}"/>
              </a:ext>
            </a:extLst>
          </p:cNvPr>
          <p:cNvSpPr/>
          <p:nvPr/>
        </p:nvSpPr>
        <p:spPr>
          <a:xfrm>
            <a:off x="9652803" y="6072029"/>
            <a:ext cx="1177922" cy="5842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质量管理</a:t>
            </a:r>
            <a:endParaRPr lang="en-US" altLang="zh-CN" sz="1000" dirty="0"/>
          </a:p>
          <a:p>
            <a:pPr algn="ctr"/>
            <a:r>
              <a:rPr lang="en-US" altLang="zh-CN" sz="1000" dirty="0" err="1"/>
              <a:t>Python+shell</a:t>
            </a:r>
            <a:endParaRPr lang="zh-CN" altLang="en-US" sz="1000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EF6A935-2A5F-4D3B-9B85-D7DDBA0923EA}"/>
              </a:ext>
            </a:extLst>
          </p:cNvPr>
          <p:cNvSpPr/>
          <p:nvPr/>
        </p:nvSpPr>
        <p:spPr>
          <a:xfrm>
            <a:off x="6124940" y="736104"/>
            <a:ext cx="2439234" cy="41044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监控</a:t>
            </a:r>
            <a:endParaRPr lang="en-US" altLang="zh-CN" sz="1000" dirty="0"/>
          </a:p>
          <a:p>
            <a:pPr algn="ctr"/>
            <a:r>
              <a:rPr lang="en-US" altLang="zh-CN" sz="1000" dirty="0"/>
              <a:t>Zabbix  &amp;  Grafana</a:t>
            </a:r>
            <a:endParaRPr lang="zh-CN" altLang="en-US" sz="10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43B04A6-4B80-46CB-9100-C90A877A4862}"/>
              </a:ext>
            </a:extLst>
          </p:cNvPr>
          <p:cNvSpPr/>
          <p:nvPr/>
        </p:nvSpPr>
        <p:spPr>
          <a:xfrm>
            <a:off x="6728138" y="6069197"/>
            <a:ext cx="1259431" cy="58988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定时调度</a:t>
            </a:r>
            <a:endParaRPr lang="en-US" altLang="zh-CN" sz="900" dirty="0"/>
          </a:p>
          <a:p>
            <a:pPr algn="ctr"/>
            <a:r>
              <a:rPr lang="en-US" altLang="zh-CN" sz="900" dirty="0"/>
              <a:t>Azkaban3.8.4</a:t>
            </a:r>
            <a:endParaRPr lang="zh-CN" altLang="en-US" sz="900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A9A80325-6627-4253-8B19-AE87F9F062E7}"/>
              </a:ext>
            </a:extLst>
          </p:cNvPr>
          <p:cNvSpPr/>
          <p:nvPr/>
        </p:nvSpPr>
        <p:spPr>
          <a:xfrm>
            <a:off x="4291557" y="6076411"/>
            <a:ext cx="1442265" cy="584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分布式协调</a:t>
            </a:r>
            <a:endParaRPr lang="en-US" altLang="zh-CN" sz="900" dirty="0"/>
          </a:p>
          <a:p>
            <a:pPr algn="ctr"/>
            <a:r>
              <a:rPr lang="en-US" altLang="zh-CN" sz="900" dirty="0"/>
              <a:t>Zookeeper3.5.7</a:t>
            </a:r>
            <a:endParaRPr lang="zh-CN" altLang="en-US" sz="90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35032E9-68EC-4DD1-848D-F61E9B56E19D}"/>
              </a:ext>
            </a:extLst>
          </p:cNvPr>
          <p:cNvSpPr/>
          <p:nvPr/>
        </p:nvSpPr>
        <p:spPr>
          <a:xfrm>
            <a:off x="58797" y="3163143"/>
            <a:ext cx="500133" cy="131968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Web/App</a:t>
            </a:r>
            <a:r>
              <a:rPr lang="zh-CN" altLang="en-US" sz="1000" dirty="0"/>
              <a:t>前端埋点用户行为数据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A5641A4-BBCC-4119-8DF1-6E3BB830D827}"/>
              </a:ext>
            </a:extLst>
          </p:cNvPr>
          <p:cNvSpPr/>
          <p:nvPr/>
        </p:nvSpPr>
        <p:spPr>
          <a:xfrm>
            <a:off x="1454965" y="2742369"/>
            <a:ext cx="1010646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442BD163-EB7F-49F2-B77C-9225F8AB3813}"/>
              </a:ext>
            </a:extLst>
          </p:cNvPr>
          <p:cNvSpPr/>
          <p:nvPr/>
        </p:nvSpPr>
        <p:spPr>
          <a:xfrm>
            <a:off x="753570" y="3636444"/>
            <a:ext cx="629907" cy="373084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Nginx</a:t>
            </a:r>
            <a:endParaRPr lang="zh-CN" altLang="en-US" sz="100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BAA76AA-FE29-4594-8907-4B85626B3C93}"/>
              </a:ext>
            </a:extLst>
          </p:cNvPr>
          <p:cNvSpPr/>
          <p:nvPr/>
        </p:nvSpPr>
        <p:spPr>
          <a:xfrm>
            <a:off x="1491125" y="4597299"/>
            <a:ext cx="1010646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F0544628-747E-4819-95A1-4BE4D65A2DA8}"/>
              </a:ext>
            </a:extLst>
          </p:cNvPr>
          <p:cNvSpPr/>
          <p:nvPr/>
        </p:nvSpPr>
        <p:spPr>
          <a:xfrm>
            <a:off x="2628813" y="2741873"/>
            <a:ext cx="706319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日志文件</a:t>
            </a:r>
            <a:endParaRPr lang="en-US" altLang="zh-CN" sz="1000" dirty="0"/>
          </a:p>
          <a:p>
            <a:pPr algn="ctr"/>
            <a:r>
              <a:rPr lang="en-US" altLang="zh-CN" sz="1000" dirty="0"/>
              <a:t>logFile</a:t>
            </a:r>
            <a:endParaRPr lang="zh-CN" altLang="en-US" sz="10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07425CB-BE8D-4D60-AAF3-A61E3B47F0AF}"/>
              </a:ext>
            </a:extLst>
          </p:cNvPr>
          <p:cNvSpPr/>
          <p:nvPr/>
        </p:nvSpPr>
        <p:spPr>
          <a:xfrm>
            <a:off x="2617978" y="4586877"/>
            <a:ext cx="693584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日志文件</a:t>
            </a:r>
            <a:endParaRPr lang="en-US" altLang="zh-CN" sz="1000" dirty="0"/>
          </a:p>
          <a:p>
            <a:pPr algn="ctr"/>
            <a:r>
              <a:rPr lang="en-US" altLang="zh-CN" sz="1000" dirty="0"/>
              <a:t>logFile</a:t>
            </a:r>
            <a:endParaRPr lang="zh-CN" altLang="en-US" sz="10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14F18CDF-3825-4259-B946-E7FA8284B68B}"/>
              </a:ext>
            </a:extLst>
          </p:cNvPr>
          <p:cNvSpPr/>
          <p:nvPr/>
        </p:nvSpPr>
        <p:spPr>
          <a:xfrm>
            <a:off x="3434468" y="2675287"/>
            <a:ext cx="786901" cy="49498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采集日志</a:t>
            </a:r>
            <a:r>
              <a:rPr lang="en-US" altLang="zh-CN" sz="900" dirty="0"/>
              <a:t>Flume1.9</a:t>
            </a:r>
            <a:endParaRPr lang="zh-CN" altLang="en-US" sz="900" dirty="0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C7F17EE5-6C04-4AF5-92F8-8AE85AC9D289}"/>
              </a:ext>
            </a:extLst>
          </p:cNvPr>
          <p:cNvSpPr/>
          <p:nvPr/>
        </p:nvSpPr>
        <p:spPr>
          <a:xfrm>
            <a:off x="3420072" y="4490871"/>
            <a:ext cx="786901" cy="57053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采集日志</a:t>
            </a:r>
            <a:r>
              <a:rPr lang="en-US" altLang="zh-CN" sz="900" dirty="0"/>
              <a:t>Flume1.9</a:t>
            </a:r>
            <a:endParaRPr lang="zh-CN" altLang="en-US" sz="900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25EDCE74-BB1F-4A5E-B1E9-8E354D5DD997}"/>
              </a:ext>
            </a:extLst>
          </p:cNvPr>
          <p:cNvSpPr/>
          <p:nvPr/>
        </p:nvSpPr>
        <p:spPr>
          <a:xfrm>
            <a:off x="4522274" y="2944701"/>
            <a:ext cx="957739" cy="5135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消息缓存</a:t>
            </a:r>
            <a:r>
              <a:rPr lang="en-US" altLang="zh-CN" sz="900" dirty="0"/>
              <a:t>Kafka2.4.1</a:t>
            </a:r>
            <a:endParaRPr lang="zh-CN" altLang="en-US" sz="900" dirty="0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AAB2F27-BA5D-4061-B886-D6152472E519}"/>
              </a:ext>
            </a:extLst>
          </p:cNvPr>
          <p:cNvSpPr/>
          <p:nvPr/>
        </p:nvSpPr>
        <p:spPr>
          <a:xfrm>
            <a:off x="4522275" y="3527649"/>
            <a:ext cx="957740" cy="5135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消息缓存</a:t>
            </a:r>
            <a:r>
              <a:rPr lang="en-US" altLang="zh-CN" sz="900" dirty="0"/>
              <a:t>Kafka2.4.1</a:t>
            </a:r>
            <a:endParaRPr lang="zh-CN" altLang="en-US" sz="900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46607C0C-25A4-42F3-9BAA-25D432CDA529}"/>
              </a:ext>
            </a:extLst>
          </p:cNvPr>
          <p:cNvSpPr/>
          <p:nvPr/>
        </p:nvSpPr>
        <p:spPr>
          <a:xfrm>
            <a:off x="4522275" y="4134399"/>
            <a:ext cx="946480" cy="5135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消息缓存</a:t>
            </a:r>
            <a:r>
              <a:rPr lang="en-US" altLang="zh-CN" sz="900" dirty="0"/>
              <a:t>Kafka2.4.1</a:t>
            </a:r>
            <a:endParaRPr lang="zh-CN" altLang="en-US" sz="900" dirty="0"/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DD41D7AD-72FF-4606-9ED6-803ADC382AEA}"/>
              </a:ext>
            </a:extLst>
          </p:cNvPr>
          <p:cNvCxnSpPr>
            <a:cxnSpLocks/>
            <a:stCxn id="139" idx="3"/>
            <a:endCxn id="141" idx="1"/>
          </p:cNvCxnSpPr>
          <p:nvPr/>
        </p:nvCxnSpPr>
        <p:spPr>
          <a:xfrm>
            <a:off x="558930" y="3822986"/>
            <a:ext cx="19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ADA89D61-3FA0-46B2-86E9-DA83A69D67C3}"/>
              </a:ext>
            </a:extLst>
          </p:cNvPr>
          <p:cNvCxnSpPr>
            <a:stCxn id="141" idx="3"/>
            <a:endCxn id="140" idx="1"/>
          </p:cNvCxnSpPr>
          <p:nvPr/>
        </p:nvCxnSpPr>
        <p:spPr>
          <a:xfrm flipV="1">
            <a:off x="1383477" y="2928911"/>
            <a:ext cx="71488" cy="89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794FFFD7-F7AA-462E-AF04-A925B99EAFC5}"/>
              </a:ext>
            </a:extLst>
          </p:cNvPr>
          <p:cNvCxnSpPr>
            <a:cxnSpLocks/>
            <a:stCxn id="141" idx="3"/>
            <a:endCxn id="142" idx="1"/>
          </p:cNvCxnSpPr>
          <p:nvPr/>
        </p:nvCxnSpPr>
        <p:spPr>
          <a:xfrm>
            <a:off x="1383477" y="3822986"/>
            <a:ext cx="107648" cy="96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67FB8237-0046-4632-B34C-04551E0A68D4}"/>
              </a:ext>
            </a:extLst>
          </p:cNvPr>
          <p:cNvCxnSpPr>
            <a:cxnSpLocks/>
            <a:stCxn id="140" idx="3"/>
            <a:endCxn id="143" idx="1"/>
          </p:cNvCxnSpPr>
          <p:nvPr/>
        </p:nvCxnSpPr>
        <p:spPr>
          <a:xfrm flipV="1">
            <a:off x="2465611" y="2928415"/>
            <a:ext cx="163202" cy="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68804710-E866-4863-BA33-85A2310CA414}"/>
              </a:ext>
            </a:extLst>
          </p:cNvPr>
          <p:cNvCxnSpPr>
            <a:cxnSpLocks/>
            <a:stCxn id="142" idx="3"/>
            <a:endCxn id="144" idx="1"/>
          </p:cNvCxnSpPr>
          <p:nvPr/>
        </p:nvCxnSpPr>
        <p:spPr>
          <a:xfrm flipV="1">
            <a:off x="2501771" y="4773419"/>
            <a:ext cx="116207" cy="10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0A63639A-B0E4-41AD-8795-6486363A5150}"/>
              </a:ext>
            </a:extLst>
          </p:cNvPr>
          <p:cNvCxnSpPr>
            <a:cxnSpLocks/>
            <a:stCxn id="143" idx="3"/>
            <a:endCxn id="145" idx="1"/>
          </p:cNvCxnSpPr>
          <p:nvPr/>
        </p:nvCxnSpPr>
        <p:spPr>
          <a:xfrm flipV="1">
            <a:off x="3335132" y="2922779"/>
            <a:ext cx="99336" cy="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BB3456CA-031B-4C44-8E88-CE84FC91CF19}"/>
              </a:ext>
            </a:extLst>
          </p:cNvPr>
          <p:cNvCxnSpPr>
            <a:cxnSpLocks/>
            <a:stCxn id="144" idx="3"/>
            <a:endCxn id="146" idx="1"/>
          </p:cNvCxnSpPr>
          <p:nvPr/>
        </p:nvCxnSpPr>
        <p:spPr>
          <a:xfrm>
            <a:off x="3311562" y="4773419"/>
            <a:ext cx="108510" cy="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73EA1A31-A68B-47CD-ACE9-B1B12ECAB177}"/>
              </a:ext>
            </a:extLst>
          </p:cNvPr>
          <p:cNvCxnSpPr>
            <a:cxnSpLocks/>
            <a:stCxn id="145" idx="3"/>
            <a:endCxn id="159" idx="1"/>
          </p:cNvCxnSpPr>
          <p:nvPr/>
        </p:nvCxnSpPr>
        <p:spPr>
          <a:xfrm>
            <a:off x="4221369" y="2922779"/>
            <a:ext cx="201570" cy="888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F393D576-3272-4CC6-83E3-DE1FE6055D18}"/>
              </a:ext>
            </a:extLst>
          </p:cNvPr>
          <p:cNvCxnSpPr>
            <a:cxnSpLocks/>
            <a:stCxn id="146" idx="3"/>
            <a:endCxn id="159" idx="1"/>
          </p:cNvCxnSpPr>
          <p:nvPr/>
        </p:nvCxnSpPr>
        <p:spPr>
          <a:xfrm flipV="1">
            <a:off x="4206973" y="3811456"/>
            <a:ext cx="215966" cy="96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D43977C1-0B66-4283-89B7-0530A95B49B0}"/>
              </a:ext>
            </a:extLst>
          </p:cNvPr>
          <p:cNvSpPr/>
          <p:nvPr/>
        </p:nvSpPr>
        <p:spPr>
          <a:xfrm>
            <a:off x="4422939" y="2846774"/>
            <a:ext cx="1126853" cy="19293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68ABEB8E-267E-40EE-A1E7-305D6948B72A}"/>
              </a:ext>
            </a:extLst>
          </p:cNvPr>
          <p:cNvCxnSpPr>
            <a:cxnSpLocks/>
            <a:stCxn id="159" idx="3"/>
            <a:endCxn id="123" idx="1"/>
          </p:cNvCxnSpPr>
          <p:nvPr/>
        </p:nvCxnSpPr>
        <p:spPr>
          <a:xfrm flipV="1">
            <a:off x="5549792" y="3805180"/>
            <a:ext cx="252938" cy="6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箭头: 上下 160">
            <a:extLst>
              <a:ext uri="{FF2B5EF4-FFF2-40B4-BE49-F238E27FC236}">
                <a16:creationId xmlns:a16="http://schemas.microsoft.com/office/drawing/2014/main" id="{C11946AB-67CE-4212-8C2B-9536E555D297}"/>
              </a:ext>
            </a:extLst>
          </p:cNvPr>
          <p:cNvSpPr/>
          <p:nvPr/>
        </p:nvSpPr>
        <p:spPr>
          <a:xfrm>
            <a:off x="4862487" y="4758542"/>
            <a:ext cx="308751" cy="12888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56877FC2-A582-4F07-BAE3-18BEBB82DC21}"/>
              </a:ext>
            </a:extLst>
          </p:cNvPr>
          <p:cNvSpPr/>
          <p:nvPr/>
        </p:nvSpPr>
        <p:spPr>
          <a:xfrm>
            <a:off x="4422939" y="1240560"/>
            <a:ext cx="970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27</a:t>
            </a:r>
            <a:r>
              <a:rPr lang="zh-CN" altLang="en-US" sz="1200" dirty="0">
                <a:solidFill>
                  <a:srgbClr val="FF0000"/>
                </a:solidFill>
              </a:rPr>
              <a:t>张原始表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E0323C21-49FD-41C3-A2DB-93714C327AC5}"/>
              </a:ext>
            </a:extLst>
          </p:cNvPr>
          <p:cNvSpPr/>
          <p:nvPr/>
        </p:nvSpPr>
        <p:spPr>
          <a:xfrm>
            <a:off x="3301701" y="3694630"/>
            <a:ext cx="8851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r>
              <a:rPr lang="zh-CN" altLang="en-US" sz="1200" dirty="0">
                <a:solidFill>
                  <a:srgbClr val="FF0000"/>
                </a:solidFill>
              </a:rPr>
              <a:t>张原始表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F3298DA-4849-4E44-827D-6E9CBCB552FD}"/>
              </a:ext>
            </a:extLst>
          </p:cNvPr>
          <p:cNvSpPr/>
          <p:nvPr/>
        </p:nvSpPr>
        <p:spPr>
          <a:xfrm>
            <a:off x="8837516" y="2322394"/>
            <a:ext cx="1191353" cy="55650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数据应用层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ADS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7AA3715F-2D16-41BF-BEBA-E3A509054757}"/>
              </a:ext>
            </a:extLst>
          </p:cNvPr>
          <p:cNvSpPr/>
          <p:nvPr/>
        </p:nvSpPr>
        <p:spPr>
          <a:xfrm>
            <a:off x="8837516" y="2970347"/>
            <a:ext cx="1191353" cy="55650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数据主题层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DWT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B1AA003-623E-45CD-819A-AA14F6DECCC1}"/>
              </a:ext>
            </a:extLst>
          </p:cNvPr>
          <p:cNvSpPr/>
          <p:nvPr/>
        </p:nvSpPr>
        <p:spPr>
          <a:xfrm>
            <a:off x="8853839" y="3627503"/>
            <a:ext cx="1190331" cy="61089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服务数据层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DWS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7EC786E-B298-4F0D-814F-7BEB555144F0}"/>
              </a:ext>
            </a:extLst>
          </p:cNvPr>
          <p:cNvSpPr/>
          <p:nvPr/>
        </p:nvSpPr>
        <p:spPr>
          <a:xfrm>
            <a:off x="8844082" y="4339055"/>
            <a:ext cx="1191353" cy="54468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明细数据层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DWD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8781A9A6-2671-4C97-963A-356A82462CE1}"/>
              </a:ext>
            </a:extLst>
          </p:cNvPr>
          <p:cNvSpPr/>
          <p:nvPr/>
        </p:nvSpPr>
        <p:spPr>
          <a:xfrm>
            <a:off x="8853227" y="4976850"/>
            <a:ext cx="1190943" cy="61089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原始数据层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ODS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104605F3-DDAE-46E5-99C5-B14DEA1FA398}"/>
              </a:ext>
            </a:extLst>
          </p:cNvPr>
          <p:cNvSpPr/>
          <p:nvPr/>
        </p:nvSpPr>
        <p:spPr>
          <a:xfrm>
            <a:off x="8674314" y="1899800"/>
            <a:ext cx="1510436" cy="3819714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569792B5-3C44-4F91-BD9C-47A6E97A2432}"/>
              </a:ext>
            </a:extLst>
          </p:cNvPr>
          <p:cNvCxnSpPr>
            <a:cxnSpLocks/>
            <a:stCxn id="197" idx="0"/>
            <a:endCxn id="124" idx="2"/>
          </p:cNvCxnSpPr>
          <p:nvPr/>
        </p:nvCxnSpPr>
        <p:spPr>
          <a:xfrm flipV="1">
            <a:off x="9430604" y="851602"/>
            <a:ext cx="1" cy="29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9386BD9C-1E0A-4A63-8FDA-BD300A5CBC99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 flipV="1">
            <a:off x="10122174" y="556660"/>
            <a:ext cx="7192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5814FBD4-9487-4AD7-AB77-9FB8AD727C85}"/>
              </a:ext>
            </a:extLst>
          </p:cNvPr>
          <p:cNvCxnSpPr>
            <a:cxnSpLocks/>
            <a:stCxn id="167" idx="3"/>
            <a:endCxn id="132" idx="1"/>
          </p:cNvCxnSpPr>
          <p:nvPr/>
        </p:nvCxnSpPr>
        <p:spPr>
          <a:xfrm flipV="1">
            <a:off x="10035435" y="3772782"/>
            <a:ext cx="808366" cy="83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E6F262DA-130C-453E-9A44-74C2462A3C4D}"/>
              </a:ext>
            </a:extLst>
          </p:cNvPr>
          <p:cNvSpPr/>
          <p:nvPr/>
        </p:nvSpPr>
        <p:spPr>
          <a:xfrm>
            <a:off x="8870041" y="1907264"/>
            <a:ext cx="10374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rgbClr val="FF0000"/>
                </a:solidFill>
              </a:rPr>
              <a:t>数仓</a:t>
            </a:r>
            <a:r>
              <a:rPr lang="en-US" altLang="zh-CN" sz="1000" dirty="0">
                <a:solidFill>
                  <a:srgbClr val="FF0000"/>
                </a:solidFill>
              </a:rPr>
              <a:t>100</a:t>
            </a:r>
            <a:r>
              <a:rPr lang="zh-CN" altLang="en-US" sz="1000" dirty="0">
                <a:solidFill>
                  <a:srgbClr val="FF0000"/>
                </a:solidFill>
              </a:rPr>
              <a:t>多张表</a:t>
            </a:r>
            <a:endParaRPr lang="en-US" altLang="zh-CN" sz="1000" dirty="0">
              <a:solidFill>
                <a:srgbClr val="FF0000"/>
              </a:solidFill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10DC339B-4BEB-43C2-8DB0-B56393F3C7DD}"/>
              </a:ext>
            </a:extLst>
          </p:cNvPr>
          <p:cNvSpPr/>
          <p:nvPr/>
        </p:nvSpPr>
        <p:spPr>
          <a:xfrm>
            <a:off x="8813476" y="2072178"/>
            <a:ext cx="11913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Hive On Spark3.0.0</a:t>
            </a: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B9490A47-5042-4E30-B446-85CF7BD8FEB7}"/>
              </a:ext>
            </a:extLst>
          </p:cNvPr>
          <p:cNvSpPr/>
          <p:nvPr/>
        </p:nvSpPr>
        <p:spPr>
          <a:xfrm>
            <a:off x="10838180" y="4860861"/>
            <a:ext cx="1084932" cy="72579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存储</a:t>
            </a:r>
            <a:r>
              <a:rPr lang="en-US" altLang="zh-CN" sz="1000" dirty="0"/>
              <a:t>Hbase</a:t>
            </a:r>
            <a:endParaRPr lang="zh-CN" altLang="en-US" sz="1000" dirty="0"/>
          </a:p>
        </p:txBody>
      </p: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059C436F-000F-4B5D-9D62-F079B69FA2EF}"/>
              </a:ext>
            </a:extLst>
          </p:cNvPr>
          <p:cNvCxnSpPr>
            <a:cxnSpLocks/>
            <a:stCxn id="132" idx="2"/>
            <a:endCxn id="194" idx="0"/>
          </p:cNvCxnSpPr>
          <p:nvPr/>
        </p:nvCxnSpPr>
        <p:spPr>
          <a:xfrm flipH="1">
            <a:off x="11380646" y="4116563"/>
            <a:ext cx="5621" cy="74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>
            <a:extLst>
              <a:ext uri="{FF2B5EF4-FFF2-40B4-BE49-F238E27FC236}">
                <a16:creationId xmlns:a16="http://schemas.microsoft.com/office/drawing/2014/main" id="{1FCB9E3B-C2E9-41F9-BB9F-8B6DCCDB34F0}"/>
              </a:ext>
            </a:extLst>
          </p:cNvPr>
          <p:cNvSpPr/>
          <p:nvPr/>
        </p:nvSpPr>
        <p:spPr>
          <a:xfrm>
            <a:off x="8831072" y="1146551"/>
            <a:ext cx="1199063" cy="469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每天同步</a:t>
            </a:r>
            <a:endParaRPr lang="en-US" altLang="zh-CN" sz="1000" dirty="0"/>
          </a:p>
          <a:p>
            <a:pPr algn="ctr"/>
            <a:r>
              <a:rPr lang="en-US" altLang="zh-CN" sz="1000" dirty="0"/>
              <a:t>Sqoop</a:t>
            </a:r>
            <a:endParaRPr lang="zh-CN" altLang="en-US" sz="1000" dirty="0"/>
          </a:p>
        </p:txBody>
      </p: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1D8C0472-F7A2-432F-A963-EC1B933A086A}"/>
              </a:ext>
            </a:extLst>
          </p:cNvPr>
          <p:cNvCxnSpPr>
            <a:cxnSpLocks/>
            <a:stCxn id="169" idx="0"/>
            <a:endCxn id="197" idx="2"/>
          </p:cNvCxnSpPr>
          <p:nvPr/>
        </p:nvCxnSpPr>
        <p:spPr>
          <a:xfrm flipV="1">
            <a:off x="9429532" y="1615936"/>
            <a:ext cx="1072" cy="28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1EDACFBB-AFD2-4B4F-91C0-C107629F88C5}"/>
              </a:ext>
            </a:extLst>
          </p:cNvPr>
          <p:cNvSpPr/>
          <p:nvPr/>
        </p:nvSpPr>
        <p:spPr>
          <a:xfrm>
            <a:off x="927970" y="89928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三、项目流程图</a:t>
            </a:r>
          </a:p>
        </p:txBody>
      </p:sp>
    </p:spTree>
    <p:extLst>
      <p:ext uri="{BB962C8B-B14F-4D97-AF65-F5344CB8AC3E}">
        <p14:creationId xmlns:p14="http://schemas.microsoft.com/office/powerpoint/2010/main" val="7863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22" grpId="0" animBg="1"/>
      <p:bldP spid="123" grpId="0" animBg="1"/>
      <p:bldP spid="124" grpId="0" animBg="1"/>
      <p:bldP spid="125" grpId="0" animBg="1"/>
      <p:bldP spid="129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9" grpId="0" animBg="1"/>
      <p:bldP spid="161" grpId="0" animBg="1"/>
      <p:bldP spid="162" grpId="0"/>
      <p:bldP spid="163" grpId="0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5" grpId="0"/>
      <p:bldP spid="180" grpId="0"/>
      <p:bldP spid="194" grpId="0" animBg="1"/>
      <p:bldP spid="19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1F4F3E0-62E4-40C4-BB4F-563CC240DB35}"/>
              </a:ext>
            </a:extLst>
          </p:cNvPr>
          <p:cNvSpPr/>
          <p:nvPr/>
        </p:nvSpPr>
        <p:spPr>
          <a:xfrm>
            <a:off x="4351674" y="26633"/>
            <a:ext cx="29546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四、项目环境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6D840B-A89C-45B7-A9C1-3047D539E9B7}"/>
              </a:ext>
            </a:extLst>
          </p:cNvPr>
          <p:cNvSpPr txBox="1"/>
          <p:nvPr/>
        </p:nvSpPr>
        <p:spPr>
          <a:xfrm>
            <a:off x="865093" y="1168310"/>
            <a:ext cx="60360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主机环境：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Windows 10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处理器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AMD Ryzen 7 4800U with Radeon Graphics 1.80 GHz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内存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16GB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硬盘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512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固态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在本地搭建三台虚拟机，配置如下：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操作系统：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CentOS 7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内存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4GB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处理器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硬盘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50GB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026" name="图片 18">
            <a:extLst>
              <a:ext uri="{FF2B5EF4-FFF2-40B4-BE49-F238E27FC236}">
                <a16:creationId xmlns:a16="http://schemas.microsoft.com/office/drawing/2014/main" id="{EADAD753-B718-45D9-898E-801E7D62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60" y="3846711"/>
            <a:ext cx="2276797" cy="246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20">
            <a:extLst>
              <a:ext uri="{FF2B5EF4-FFF2-40B4-BE49-F238E27FC236}">
                <a16:creationId xmlns:a16="http://schemas.microsoft.com/office/drawing/2014/main" id="{AF5FFFAD-2D32-401F-B2CA-13BEEAB7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57" y="3846711"/>
            <a:ext cx="2371663" cy="246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22">
            <a:extLst>
              <a:ext uri="{FF2B5EF4-FFF2-40B4-BE49-F238E27FC236}">
                <a16:creationId xmlns:a16="http://schemas.microsoft.com/office/drawing/2014/main" id="{92C065C4-B96B-4E1A-B83A-6DE88FCB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23" y="3883205"/>
            <a:ext cx="2346836" cy="234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15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1F4F3E0-62E4-40C4-BB4F-563CC240DB35}"/>
              </a:ext>
            </a:extLst>
          </p:cNvPr>
          <p:cNvSpPr/>
          <p:nvPr/>
        </p:nvSpPr>
        <p:spPr>
          <a:xfrm>
            <a:off x="4351674" y="26633"/>
            <a:ext cx="29546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五、项目演示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8C6C21-2809-4126-B196-266E2C1805CF}"/>
              </a:ext>
            </a:extLst>
          </p:cNvPr>
          <p:cNvSpPr txBox="1"/>
          <p:nvPr/>
        </p:nvSpPr>
        <p:spPr>
          <a:xfrm>
            <a:off x="3575117" y="1213623"/>
            <a:ext cx="50417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、各服务器节点进程运行情况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、模拟数据生成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、数仓建模</a:t>
            </a:r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、全流程调度</a:t>
            </a:r>
            <a:endParaRPr lang="en-US" altLang="zh-CN" sz="2800" dirty="0"/>
          </a:p>
          <a:p>
            <a:r>
              <a:rPr lang="en-US" altLang="zh-CN" sz="2800" dirty="0"/>
              <a:t>5</a:t>
            </a:r>
            <a:r>
              <a:rPr lang="zh-CN" altLang="en-US" sz="2800" dirty="0"/>
              <a:t>、集群监控</a:t>
            </a:r>
            <a:endParaRPr lang="en-US" altLang="zh-CN" sz="2800" dirty="0"/>
          </a:p>
          <a:p>
            <a:r>
              <a:rPr lang="en-US" altLang="zh-CN" sz="2800" dirty="0"/>
              <a:t>6</a:t>
            </a:r>
            <a:r>
              <a:rPr lang="zh-CN" altLang="en-US" sz="2800" dirty="0"/>
              <a:t>、即席查询</a:t>
            </a:r>
          </a:p>
          <a:p>
            <a:r>
              <a:rPr lang="en-US" altLang="zh-CN" sz="2800" dirty="0"/>
              <a:t>7</a:t>
            </a:r>
            <a:r>
              <a:rPr lang="zh-CN" altLang="en-US" sz="2800" dirty="0"/>
              <a:t>、可视化呈现</a:t>
            </a:r>
            <a:endParaRPr lang="en-US" altLang="zh-CN" sz="2800" dirty="0"/>
          </a:p>
          <a:p>
            <a:r>
              <a:rPr lang="en-US" altLang="zh-CN" sz="2800" dirty="0"/>
              <a:t>8</a:t>
            </a:r>
            <a:r>
              <a:rPr lang="zh-CN" altLang="en-US" sz="2800" dirty="0"/>
              <a:t>、元数据管理</a:t>
            </a:r>
            <a:endParaRPr lang="en-US" altLang="zh-CN" sz="2800" dirty="0"/>
          </a:p>
          <a:p>
            <a:r>
              <a:rPr lang="en-US" altLang="zh-CN" sz="2800" dirty="0"/>
              <a:t>9</a:t>
            </a:r>
            <a:r>
              <a:rPr lang="zh-CN" altLang="en-US" sz="2800" dirty="0"/>
              <a:t>、数据质量管理</a:t>
            </a:r>
          </a:p>
        </p:txBody>
      </p:sp>
    </p:spTree>
    <p:extLst>
      <p:ext uri="{BB962C8B-B14F-4D97-AF65-F5344CB8AC3E}">
        <p14:creationId xmlns:p14="http://schemas.microsoft.com/office/powerpoint/2010/main" val="124180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3271306" y="112037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、各服务器节点进程运行情况</a:t>
            </a:r>
            <a:endParaRPr lang="en-US" altLang="zh-CN" sz="2800" dirty="0"/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C94CB332-F859-4098-9EDA-90540B4C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30" y="882065"/>
            <a:ext cx="4175125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53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CCA718-5106-4C41-90B5-A4670579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64834" l="0" r="52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" t="7905" r="68334" b="39870"/>
          <a:stretch>
            <a:fillRect/>
          </a:stretch>
        </p:blipFill>
        <p:spPr>
          <a:xfrm>
            <a:off x="0" y="0"/>
            <a:ext cx="1291586" cy="149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B09952-A6B7-4985-A73F-B21B94CD0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30" b="100000" l="56481" r="100000">
                        <a14:foregroundMark x1="99638" y1="46483" x2="99928" y2="91512"/>
                        <a14:foregroundMark x1="97852" y1="46160" x2="82694" y2="71584"/>
                        <a14:foregroundMark x1="80908" y1="70493" x2="57229" y2="98868"/>
                        <a14:foregroundMark x1="96259" y1="47251" x2="81101" y2="68270"/>
                        <a14:foregroundMark x1="65749" y1="82862" x2="59015" y2="9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250" r="5326" b="7406"/>
          <a:stretch>
            <a:fillRect/>
          </a:stretch>
        </p:blipFill>
        <p:spPr>
          <a:xfrm>
            <a:off x="10706100" y="5790996"/>
            <a:ext cx="1485900" cy="10670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5" y="254778"/>
            <a:ext cx="8962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、模拟数据生成</a:t>
            </a:r>
            <a:r>
              <a:rPr lang="en-US" altLang="zh-CN" sz="2800" dirty="0"/>
              <a:t>——</a:t>
            </a:r>
            <a:r>
              <a:rPr lang="zh-CN" altLang="en-US" sz="2800" dirty="0"/>
              <a:t>用户行为日志生成</a:t>
            </a:r>
            <a:endParaRPr lang="en-US" altLang="zh-CN" sz="2800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B84074-E029-4BB2-A886-3955655D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741" y="1120237"/>
            <a:ext cx="9614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日志生成模块的文件在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/opt/module/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applog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目录下。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只需修改业务日期后执行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 -jar gmall2021-mock-log.jar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即可生成指定日期的日志数据。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这里生成了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2021-08-04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的数据。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数据存储</a:t>
            </a:r>
            <a:r>
              <a:rPr lang="zh-CN" altLang="en-US" dirty="0">
                <a:latin typeface="Arial" panose="020B0604020202020204" pitchFamily="34" charset="0"/>
              </a:rPr>
              <a:t>在</a:t>
            </a:r>
            <a:r>
              <a:rPr lang="en-US" altLang="zh-CN" dirty="0">
                <a:latin typeface="Arial" panose="020B0604020202020204" pitchFamily="34" charset="0"/>
              </a:rPr>
              <a:t>HDFS</a:t>
            </a:r>
            <a:r>
              <a:rPr lang="zh-CN" altLang="en-US" dirty="0">
                <a:latin typeface="Arial" panose="020B0604020202020204" pitchFamily="34" charset="0"/>
              </a:rPr>
              <a:t>上，使用</a:t>
            </a:r>
            <a:r>
              <a:rPr lang="en-US" altLang="zh-CN" dirty="0" err="1">
                <a:latin typeface="Arial" panose="020B0604020202020204" pitchFamily="34" charset="0"/>
              </a:rPr>
              <a:t>lzo</a:t>
            </a:r>
            <a:r>
              <a:rPr lang="zh-CN" altLang="en-US" dirty="0">
                <a:latin typeface="Arial" panose="020B0604020202020204" pitchFamily="34" charset="0"/>
              </a:rPr>
              <a:t>压缩。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CEAD5167-C8DD-4B72-96A8-D9C82BE9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72" y="2597565"/>
            <a:ext cx="5762625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8372DC-BF8C-492E-A44F-44BE6687E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256" y="3616387"/>
            <a:ext cx="9685538" cy="30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18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ipfsnl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944</Words>
  <Application>Microsoft Office PowerPoint</Application>
  <PresentationFormat>宽屏</PresentationFormat>
  <Paragraphs>177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等线</vt:lpstr>
      <vt:lpstr>等线 Light</vt:lpstr>
      <vt:lpstr>思源黑体 CN Regular</vt:lpstr>
      <vt:lpstr>宋体</vt:lpstr>
      <vt:lpstr>微软雅黑</vt:lpstr>
      <vt:lpstr>优设标题黑</vt:lpstr>
      <vt:lpstr>Arial</vt:lpstr>
      <vt:lpstr>Century Gothic</vt:lpstr>
      <vt:lpstr>Segoe UI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潇</dc:creator>
  <cp:lastModifiedBy>罗 潇</cp:lastModifiedBy>
  <cp:revision>117</cp:revision>
  <dcterms:created xsi:type="dcterms:W3CDTF">2021-12-22T12:50:01Z</dcterms:created>
  <dcterms:modified xsi:type="dcterms:W3CDTF">2022-02-26T08:05:54Z</dcterms:modified>
</cp:coreProperties>
</file>